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33"/>
  </p:notes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71" r:id="rId14"/>
    <p:sldId id="268" r:id="rId15"/>
    <p:sldId id="269" r:id="rId16"/>
    <p:sldId id="274" r:id="rId17"/>
    <p:sldId id="273" r:id="rId18"/>
    <p:sldId id="276" r:id="rId19"/>
    <p:sldId id="275" r:id="rId20"/>
    <p:sldId id="277" r:id="rId21"/>
    <p:sldId id="278" r:id="rId22"/>
    <p:sldId id="279" r:id="rId23"/>
    <p:sldId id="280" r:id="rId24"/>
    <p:sldId id="282" r:id="rId25"/>
    <p:sldId id="281" r:id="rId26"/>
    <p:sldId id="283" r:id="rId27"/>
    <p:sldId id="285" r:id="rId28"/>
    <p:sldId id="286" r:id="rId29"/>
    <p:sldId id="287" r:id="rId30"/>
    <p:sldId id="288"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o Digestive sytem" id="{DF95660A-1D18-2741-94BB-0BD7C3049446}">
          <p14:sldIdLst>
            <p14:sldId id="256"/>
            <p14:sldId id="257"/>
            <p14:sldId id="258"/>
            <p14:sldId id="259"/>
            <p14:sldId id="260"/>
            <p14:sldId id="261"/>
            <p14:sldId id="263"/>
            <p14:sldId id="262"/>
            <p14:sldId id="264"/>
            <p14:sldId id="265"/>
            <p14:sldId id="266"/>
            <p14:sldId id="267"/>
          </p14:sldIdLst>
        </p14:section>
        <p14:section name="The Mouth" id="{ABB3B51F-4DF0-8646-8330-00186AF8EB32}">
          <p14:sldIdLst>
            <p14:sldId id="271"/>
            <p14:sldId id="268"/>
            <p14:sldId id="269"/>
          </p14:sldIdLst>
        </p14:section>
        <p14:section name="Pharynx and Esophagus" id="{D8D10C2D-3653-1C4A-B759-54620CF60271}">
          <p14:sldIdLst>
            <p14:sldId id="274"/>
            <p14:sldId id="273"/>
          </p14:sldIdLst>
        </p14:section>
        <p14:section name="Stomach" id="{5F65C551-411D-E746-8533-DC558562F672}">
          <p14:sldIdLst>
            <p14:sldId id="276"/>
            <p14:sldId id="275"/>
          </p14:sldIdLst>
        </p14:section>
        <p14:section name="Liver" id="{18D8A9F2-2B6A-AD48-A6A0-29A93FA7B80E}">
          <p14:sldIdLst>
            <p14:sldId id="277"/>
            <p14:sldId id="278"/>
            <p14:sldId id="279"/>
          </p14:sldIdLst>
        </p14:section>
        <p14:section name="Pancreas" id="{7696F7D6-0DAF-4B48-ABA5-98264185E09C}">
          <p14:sldIdLst>
            <p14:sldId id="280"/>
            <p14:sldId id="282"/>
            <p14:sldId id="281"/>
          </p14:sldIdLst>
        </p14:section>
        <p14:section name="Intestines" id="{FFE69065-9B34-6E47-9811-8FE4D5E7AA5E}">
          <p14:sldIdLst>
            <p14:sldId id="283"/>
            <p14:sldId id="285"/>
            <p14:sldId id="286"/>
            <p14:sldId id="287"/>
          </p14:sldIdLst>
        </p14:section>
        <p14:section name="take away" id="{D76E3378-AB82-8249-80B6-04F8C178B989}">
          <p14:sldIdLst>
            <p14:sldId id="288"/>
            <p14:sldId id="29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658"/>
  </p:normalViewPr>
  <p:slideViewPr>
    <p:cSldViewPr snapToGrid="0">
      <p:cViewPr varScale="1">
        <p:scale>
          <a:sx n="106" d="100"/>
          <a:sy n="106" d="100"/>
        </p:scale>
        <p:origin x="89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575EA1-6468-4B54-92A0-5BD70C4794E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312CCEB-5E34-40DD-A260-B72CC3B50709}">
      <dgm:prSet/>
      <dgm:spPr/>
      <dgm:t>
        <a:bodyPr/>
        <a:lstStyle/>
        <a:p>
          <a:r>
            <a:rPr lang="en-US" b="1" i="0"/>
            <a:t>How is it modified for nutrient absorption?</a:t>
          </a:r>
          <a:endParaRPr lang="en-US"/>
        </a:p>
      </dgm:t>
    </dgm:pt>
    <dgm:pt modelId="{2F535494-607A-4B10-9BB2-B83AEC03D052}" type="parTrans" cxnId="{A05AB535-7386-43CA-A8A0-43E4D3FEB967}">
      <dgm:prSet/>
      <dgm:spPr/>
      <dgm:t>
        <a:bodyPr/>
        <a:lstStyle/>
        <a:p>
          <a:endParaRPr lang="en-US"/>
        </a:p>
      </dgm:t>
    </dgm:pt>
    <dgm:pt modelId="{4FEB1DDE-E9F4-4394-9F6E-841969EA1D12}" type="sibTrans" cxnId="{A05AB535-7386-43CA-A8A0-43E4D3FEB967}">
      <dgm:prSet/>
      <dgm:spPr/>
      <dgm:t>
        <a:bodyPr/>
        <a:lstStyle/>
        <a:p>
          <a:endParaRPr lang="en-US"/>
        </a:p>
      </dgm:t>
    </dgm:pt>
    <dgm:pt modelId="{6995E763-BE5F-4785-BAEA-0B3D3A10A619}">
      <dgm:prSet/>
      <dgm:spPr/>
      <dgm:t>
        <a:bodyPr/>
        <a:lstStyle/>
        <a:p>
          <a:r>
            <a:rPr lang="en-US" b="0" i="0"/>
            <a:t>The small intestine has a large surface area to maximize absorption, achieved through:</a:t>
          </a:r>
          <a:endParaRPr lang="en-US"/>
        </a:p>
      </dgm:t>
    </dgm:pt>
    <dgm:pt modelId="{A418B06C-2131-455E-B0B6-713CD79E840B}" type="parTrans" cxnId="{591D4FB0-9AE2-4BE7-8EDB-7C81E9FCF914}">
      <dgm:prSet/>
      <dgm:spPr/>
      <dgm:t>
        <a:bodyPr/>
        <a:lstStyle/>
        <a:p>
          <a:endParaRPr lang="en-US"/>
        </a:p>
      </dgm:t>
    </dgm:pt>
    <dgm:pt modelId="{76A8FC06-9662-4260-B833-C6C01A6B92C0}" type="sibTrans" cxnId="{591D4FB0-9AE2-4BE7-8EDB-7C81E9FCF914}">
      <dgm:prSet/>
      <dgm:spPr/>
      <dgm:t>
        <a:bodyPr/>
        <a:lstStyle/>
        <a:p>
          <a:endParaRPr lang="en-US"/>
        </a:p>
      </dgm:t>
    </dgm:pt>
    <dgm:pt modelId="{6605AB3C-62DD-4391-A1D5-039AF90AB1DE}">
      <dgm:prSet/>
      <dgm:spPr/>
      <dgm:t>
        <a:bodyPr/>
        <a:lstStyle/>
        <a:p>
          <a:r>
            <a:rPr lang="en-US" b="1" i="0"/>
            <a:t>Circular folds:</a:t>
          </a:r>
          <a:r>
            <a:rPr lang="en-US" b="0" i="0"/>
            <a:t> Increase surface area and slow down chyme flow.</a:t>
          </a:r>
          <a:endParaRPr lang="en-US"/>
        </a:p>
      </dgm:t>
    </dgm:pt>
    <dgm:pt modelId="{C8A5A564-28DF-45D1-9D8B-90692566E236}" type="parTrans" cxnId="{E0641252-8416-4E6A-A1F6-C2FEACDFB48B}">
      <dgm:prSet/>
      <dgm:spPr/>
      <dgm:t>
        <a:bodyPr/>
        <a:lstStyle/>
        <a:p>
          <a:endParaRPr lang="en-US"/>
        </a:p>
      </dgm:t>
    </dgm:pt>
    <dgm:pt modelId="{D88B0731-4F0C-4F23-AD12-843B1BD0A5FD}" type="sibTrans" cxnId="{E0641252-8416-4E6A-A1F6-C2FEACDFB48B}">
      <dgm:prSet/>
      <dgm:spPr/>
      <dgm:t>
        <a:bodyPr/>
        <a:lstStyle/>
        <a:p>
          <a:endParaRPr lang="en-US"/>
        </a:p>
      </dgm:t>
    </dgm:pt>
    <dgm:pt modelId="{D9AF606E-983B-46BE-BA9F-C9F7D4D3098A}">
      <dgm:prSet/>
      <dgm:spPr/>
      <dgm:t>
        <a:bodyPr/>
        <a:lstStyle/>
        <a:p>
          <a:r>
            <a:rPr lang="en-US" b="1" i="0"/>
            <a:t>Villi:</a:t>
          </a:r>
          <a:r>
            <a:rPr lang="en-US" b="0" i="0"/>
            <a:t> Finger-like projections that contain capillaries and lacteals for nutrient absorption.</a:t>
          </a:r>
          <a:endParaRPr lang="en-US"/>
        </a:p>
      </dgm:t>
    </dgm:pt>
    <dgm:pt modelId="{DBA8D778-AE79-43AE-A9F9-3CCA6E105565}" type="parTrans" cxnId="{B65FDF50-8E2C-4AD8-BE99-620370E7A847}">
      <dgm:prSet/>
      <dgm:spPr/>
      <dgm:t>
        <a:bodyPr/>
        <a:lstStyle/>
        <a:p>
          <a:endParaRPr lang="en-US"/>
        </a:p>
      </dgm:t>
    </dgm:pt>
    <dgm:pt modelId="{1049DC90-B031-4095-9B9B-AF66E095BF9C}" type="sibTrans" cxnId="{B65FDF50-8E2C-4AD8-BE99-620370E7A847}">
      <dgm:prSet/>
      <dgm:spPr/>
      <dgm:t>
        <a:bodyPr/>
        <a:lstStyle/>
        <a:p>
          <a:endParaRPr lang="en-US"/>
        </a:p>
      </dgm:t>
    </dgm:pt>
    <dgm:pt modelId="{D4ACEC8C-8027-45A5-9437-05F21F43FD10}">
      <dgm:prSet/>
      <dgm:spPr/>
      <dgm:t>
        <a:bodyPr/>
        <a:lstStyle/>
        <a:p>
          <a:r>
            <a:rPr lang="en-US" b="1" i="0"/>
            <a:t>Microvilli:</a:t>
          </a:r>
          <a:r>
            <a:rPr lang="en-US" b="0" i="0"/>
            <a:t> Form the brush border with enzymes for the final digestion steps.</a:t>
          </a:r>
          <a:endParaRPr lang="en-US"/>
        </a:p>
      </dgm:t>
    </dgm:pt>
    <dgm:pt modelId="{B8382E04-DC7B-4693-9566-4D8F784E4D0E}" type="parTrans" cxnId="{7F525EBF-0356-4619-8631-B95CFF22F80A}">
      <dgm:prSet/>
      <dgm:spPr/>
      <dgm:t>
        <a:bodyPr/>
        <a:lstStyle/>
        <a:p>
          <a:endParaRPr lang="en-US"/>
        </a:p>
      </dgm:t>
    </dgm:pt>
    <dgm:pt modelId="{A7B57F3F-D5D8-4CE5-850E-51CB866C118B}" type="sibTrans" cxnId="{7F525EBF-0356-4619-8631-B95CFF22F80A}">
      <dgm:prSet/>
      <dgm:spPr/>
      <dgm:t>
        <a:bodyPr/>
        <a:lstStyle/>
        <a:p>
          <a:endParaRPr lang="en-US"/>
        </a:p>
      </dgm:t>
    </dgm:pt>
    <dgm:pt modelId="{F795C679-4DD6-4FAC-9DF4-0D0D9CD08079}">
      <dgm:prSet/>
      <dgm:spPr/>
      <dgm:t>
        <a:bodyPr/>
        <a:lstStyle/>
        <a:p>
          <a:r>
            <a:rPr lang="en-US" b="1" i="0"/>
            <a:t>Identify the main types of cells found in villi and crypts and what they secrete:</a:t>
          </a:r>
          <a:endParaRPr lang="en-US"/>
        </a:p>
      </dgm:t>
    </dgm:pt>
    <dgm:pt modelId="{5DF316BA-0CFA-4904-B008-F978EBE00C76}" type="parTrans" cxnId="{6F4436F4-669E-44B9-90BA-8AEB7C7C110C}">
      <dgm:prSet/>
      <dgm:spPr/>
      <dgm:t>
        <a:bodyPr/>
        <a:lstStyle/>
        <a:p>
          <a:endParaRPr lang="en-US"/>
        </a:p>
      </dgm:t>
    </dgm:pt>
    <dgm:pt modelId="{845F8D71-E7D4-437F-943D-748885E004A2}" type="sibTrans" cxnId="{6F4436F4-669E-44B9-90BA-8AEB7C7C110C}">
      <dgm:prSet/>
      <dgm:spPr/>
      <dgm:t>
        <a:bodyPr/>
        <a:lstStyle/>
        <a:p>
          <a:endParaRPr lang="en-US"/>
        </a:p>
      </dgm:t>
    </dgm:pt>
    <dgm:pt modelId="{C66991EA-8324-4E79-9004-E4AF568AE9AF}">
      <dgm:prSet/>
      <dgm:spPr/>
      <dgm:t>
        <a:bodyPr/>
        <a:lstStyle/>
        <a:p>
          <a:r>
            <a:rPr lang="en-US" b="1" i="0"/>
            <a:t>Enterocytes:</a:t>
          </a:r>
          <a:r>
            <a:rPr lang="en-US" b="0" i="0"/>
            <a:t> Absorb nutrients; secrete intestinal juice in crypts.</a:t>
          </a:r>
          <a:endParaRPr lang="en-US"/>
        </a:p>
      </dgm:t>
    </dgm:pt>
    <dgm:pt modelId="{9469D71D-9C3E-4D29-888E-DA1C7F3D3A22}" type="parTrans" cxnId="{D0BE521F-2599-48E1-92E7-E9EED9DAC567}">
      <dgm:prSet/>
      <dgm:spPr/>
      <dgm:t>
        <a:bodyPr/>
        <a:lstStyle/>
        <a:p>
          <a:endParaRPr lang="en-US"/>
        </a:p>
      </dgm:t>
    </dgm:pt>
    <dgm:pt modelId="{4406AD56-2F41-4515-B090-B972B5F5EC0D}" type="sibTrans" cxnId="{D0BE521F-2599-48E1-92E7-E9EED9DAC567}">
      <dgm:prSet/>
      <dgm:spPr/>
      <dgm:t>
        <a:bodyPr/>
        <a:lstStyle/>
        <a:p>
          <a:endParaRPr lang="en-US"/>
        </a:p>
      </dgm:t>
    </dgm:pt>
    <dgm:pt modelId="{7FB70E3E-8EC5-4323-BCC9-16220119B99D}">
      <dgm:prSet/>
      <dgm:spPr/>
      <dgm:t>
        <a:bodyPr/>
        <a:lstStyle/>
        <a:p>
          <a:r>
            <a:rPr lang="en-US" b="1" i="0"/>
            <a:t>Goblet cells:</a:t>
          </a:r>
          <a:r>
            <a:rPr lang="en-US" b="0" i="0"/>
            <a:t> secrete mucus.</a:t>
          </a:r>
          <a:endParaRPr lang="en-US"/>
        </a:p>
      </dgm:t>
    </dgm:pt>
    <dgm:pt modelId="{7E17D0C3-A883-49EC-9E0E-E30C527EE5BD}" type="parTrans" cxnId="{B87EEFAB-AF7E-4D77-832B-51247E129A4F}">
      <dgm:prSet/>
      <dgm:spPr/>
      <dgm:t>
        <a:bodyPr/>
        <a:lstStyle/>
        <a:p>
          <a:endParaRPr lang="en-US"/>
        </a:p>
      </dgm:t>
    </dgm:pt>
    <dgm:pt modelId="{74A4829D-DB10-4F4E-B405-C4346E5619C5}" type="sibTrans" cxnId="{B87EEFAB-AF7E-4D77-832B-51247E129A4F}">
      <dgm:prSet/>
      <dgm:spPr/>
      <dgm:t>
        <a:bodyPr/>
        <a:lstStyle/>
        <a:p>
          <a:endParaRPr lang="en-US"/>
        </a:p>
      </dgm:t>
    </dgm:pt>
    <dgm:pt modelId="{B437F60E-624D-4BCE-8EE6-9F810464F819}">
      <dgm:prSet/>
      <dgm:spPr/>
      <dgm:t>
        <a:bodyPr/>
        <a:lstStyle/>
        <a:p>
          <a:r>
            <a:rPr lang="en-US" b="1" i="0"/>
            <a:t>Enteroendocrine cells:</a:t>
          </a:r>
          <a:r>
            <a:rPr lang="en-US" b="0" i="0"/>
            <a:t> Secrete hormones like cholecystokinin.</a:t>
          </a:r>
          <a:endParaRPr lang="en-US"/>
        </a:p>
      </dgm:t>
    </dgm:pt>
    <dgm:pt modelId="{F58387A6-B58D-4D83-B203-C35D7341CAB8}" type="parTrans" cxnId="{887DFA4D-32C8-4F61-B05F-B3DB90A2170A}">
      <dgm:prSet/>
      <dgm:spPr/>
      <dgm:t>
        <a:bodyPr/>
        <a:lstStyle/>
        <a:p>
          <a:endParaRPr lang="en-US"/>
        </a:p>
      </dgm:t>
    </dgm:pt>
    <dgm:pt modelId="{A0DE90B3-13D1-418F-ADCD-83735E5A669E}" type="sibTrans" cxnId="{887DFA4D-32C8-4F61-B05F-B3DB90A2170A}">
      <dgm:prSet/>
      <dgm:spPr/>
      <dgm:t>
        <a:bodyPr/>
        <a:lstStyle/>
        <a:p>
          <a:endParaRPr lang="en-US"/>
        </a:p>
      </dgm:t>
    </dgm:pt>
    <dgm:pt modelId="{204495C8-6776-4D1C-BB9D-E7EBDC64FDE8}">
      <dgm:prSet/>
      <dgm:spPr/>
      <dgm:t>
        <a:bodyPr/>
        <a:lstStyle/>
        <a:p>
          <a:r>
            <a:rPr lang="en-US" b="1" i="0"/>
            <a:t>Paneth cells:</a:t>
          </a:r>
          <a:r>
            <a:rPr lang="en-US" b="0" i="0"/>
            <a:t> Secrete antimicrobial agents.</a:t>
          </a:r>
          <a:endParaRPr lang="en-US"/>
        </a:p>
      </dgm:t>
    </dgm:pt>
    <dgm:pt modelId="{0D1432D9-509D-467E-8330-0E2BED0BEEC9}" type="parTrans" cxnId="{08C8CF55-B9A8-4D6D-8289-D3A44A4CD4BF}">
      <dgm:prSet/>
      <dgm:spPr/>
      <dgm:t>
        <a:bodyPr/>
        <a:lstStyle/>
        <a:p>
          <a:endParaRPr lang="en-US"/>
        </a:p>
      </dgm:t>
    </dgm:pt>
    <dgm:pt modelId="{23796975-74E7-4DA9-85BF-E59155BD60D9}" type="sibTrans" cxnId="{08C8CF55-B9A8-4D6D-8289-D3A44A4CD4BF}">
      <dgm:prSet/>
      <dgm:spPr/>
      <dgm:t>
        <a:bodyPr/>
        <a:lstStyle/>
        <a:p>
          <a:endParaRPr lang="en-US"/>
        </a:p>
      </dgm:t>
    </dgm:pt>
    <dgm:pt modelId="{E321C0E0-9B00-4C77-A29E-C97884C059D5}">
      <dgm:prSet/>
      <dgm:spPr/>
      <dgm:t>
        <a:bodyPr/>
        <a:lstStyle/>
        <a:p>
          <a:r>
            <a:rPr lang="en-US" b="1" i="0"/>
            <a:t>Stem cells:</a:t>
          </a:r>
          <a:r>
            <a:rPr lang="en-US" b="0" i="0"/>
            <a:t> Replace other epithelial cells as they die.</a:t>
          </a:r>
          <a:endParaRPr lang="en-US"/>
        </a:p>
      </dgm:t>
    </dgm:pt>
    <dgm:pt modelId="{99907F3D-769A-444D-B79C-2B7C25BEDA3C}" type="parTrans" cxnId="{055AC2E8-832D-4079-A068-06CDE9F4161F}">
      <dgm:prSet/>
      <dgm:spPr/>
      <dgm:t>
        <a:bodyPr/>
        <a:lstStyle/>
        <a:p>
          <a:endParaRPr lang="en-US"/>
        </a:p>
      </dgm:t>
    </dgm:pt>
    <dgm:pt modelId="{B7613B32-5960-4632-AC1D-5195AF991DBB}" type="sibTrans" cxnId="{055AC2E8-832D-4079-A068-06CDE9F4161F}">
      <dgm:prSet/>
      <dgm:spPr/>
      <dgm:t>
        <a:bodyPr/>
        <a:lstStyle/>
        <a:p>
          <a:endParaRPr lang="en-US"/>
        </a:p>
      </dgm:t>
    </dgm:pt>
    <dgm:pt modelId="{26D989B0-2D34-854E-A130-1850161A23A8}" type="pres">
      <dgm:prSet presAssocID="{9F575EA1-6468-4B54-92A0-5BD70C4794E8}" presName="linear" presStyleCnt="0">
        <dgm:presLayoutVars>
          <dgm:animLvl val="lvl"/>
          <dgm:resizeHandles val="exact"/>
        </dgm:presLayoutVars>
      </dgm:prSet>
      <dgm:spPr/>
    </dgm:pt>
    <dgm:pt modelId="{B29BAB53-F286-E647-B70D-57924553D78C}" type="pres">
      <dgm:prSet presAssocID="{9312CCEB-5E34-40DD-A260-B72CC3B50709}" presName="parentText" presStyleLbl="node1" presStyleIdx="0" presStyleCnt="2">
        <dgm:presLayoutVars>
          <dgm:chMax val="0"/>
          <dgm:bulletEnabled val="1"/>
        </dgm:presLayoutVars>
      </dgm:prSet>
      <dgm:spPr/>
    </dgm:pt>
    <dgm:pt modelId="{B771645E-DE6E-4C47-91EC-D9094DFA5644}" type="pres">
      <dgm:prSet presAssocID="{9312CCEB-5E34-40DD-A260-B72CC3B50709}" presName="childText" presStyleLbl="revTx" presStyleIdx="0" presStyleCnt="2">
        <dgm:presLayoutVars>
          <dgm:bulletEnabled val="1"/>
        </dgm:presLayoutVars>
      </dgm:prSet>
      <dgm:spPr/>
    </dgm:pt>
    <dgm:pt modelId="{372E1EA0-CD28-3345-814A-0222330AC69B}" type="pres">
      <dgm:prSet presAssocID="{F795C679-4DD6-4FAC-9DF4-0D0D9CD08079}" presName="parentText" presStyleLbl="node1" presStyleIdx="1" presStyleCnt="2">
        <dgm:presLayoutVars>
          <dgm:chMax val="0"/>
          <dgm:bulletEnabled val="1"/>
        </dgm:presLayoutVars>
      </dgm:prSet>
      <dgm:spPr/>
    </dgm:pt>
    <dgm:pt modelId="{770CBA0A-86B3-5D4A-9D78-85BE0A3CA208}" type="pres">
      <dgm:prSet presAssocID="{F795C679-4DD6-4FAC-9DF4-0D0D9CD08079}" presName="childText" presStyleLbl="revTx" presStyleIdx="1" presStyleCnt="2">
        <dgm:presLayoutVars>
          <dgm:bulletEnabled val="1"/>
        </dgm:presLayoutVars>
      </dgm:prSet>
      <dgm:spPr/>
    </dgm:pt>
  </dgm:ptLst>
  <dgm:cxnLst>
    <dgm:cxn modelId="{FA567814-263C-5640-BCD1-463FF770131F}" type="presOf" srcId="{6995E763-BE5F-4785-BAEA-0B3D3A10A619}" destId="{B771645E-DE6E-4C47-91EC-D9094DFA5644}" srcOrd="0" destOrd="0" presId="urn:microsoft.com/office/officeart/2005/8/layout/vList2"/>
    <dgm:cxn modelId="{D0BE521F-2599-48E1-92E7-E9EED9DAC567}" srcId="{F795C679-4DD6-4FAC-9DF4-0D0D9CD08079}" destId="{C66991EA-8324-4E79-9004-E4AF568AE9AF}" srcOrd="0" destOrd="0" parTransId="{9469D71D-9C3E-4D29-888E-DA1C7F3D3A22}" sibTransId="{4406AD56-2F41-4515-B090-B972B5F5EC0D}"/>
    <dgm:cxn modelId="{81324333-DBD5-3042-ACD9-8BDA683C759B}" type="presOf" srcId="{204495C8-6776-4D1C-BB9D-E7EBDC64FDE8}" destId="{770CBA0A-86B3-5D4A-9D78-85BE0A3CA208}" srcOrd="0" destOrd="3" presId="urn:microsoft.com/office/officeart/2005/8/layout/vList2"/>
    <dgm:cxn modelId="{A05AB535-7386-43CA-A8A0-43E4D3FEB967}" srcId="{9F575EA1-6468-4B54-92A0-5BD70C4794E8}" destId="{9312CCEB-5E34-40DD-A260-B72CC3B50709}" srcOrd="0" destOrd="0" parTransId="{2F535494-607A-4B10-9BB2-B83AEC03D052}" sibTransId="{4FEB1DDE-E9F4-4394-9F6E-841969EA1D12}"/>
    <dgm:cxn modelId="{887DFA4D-32C8-4F61-B05F-B3DB90A2170A}" srcId="{F795C679-4DD6-4FAC-9DF4-0D0D9CD08079}" destId="{B437F60E-624D-4BCE-8EE6-9F810464F819}" srcOrd="2" destOrd="0" parTransId="{F58387A6-B58D-4D83-B203-C35D7341CAB8}" sibTransId="{A0DE90B3-13D1-418F-ADCD-83735E5A669E}"/>
    <dgm:cxn modelId="{B65FDF50-8E2C-4AD8-BE99-620370E7A847}" srcId="{6995E763-BE5F-4785-BAEA-0B3D3A10A619}" destId="{D9AF606E-983B-46BE-BA9F-C9F7D4D3098A}" srcOrd="1" destOrd="0" parTransId="{DBA8D778-AE79-43AE-A9F9-3CCA6E105565}" sibTransId="{1049DC90-B031-4095-9B9B-AF66E095BF9C}"/>
    <dgm:cxn modelId="{45384851-8788-B340-B3A8-5DFAF768F140}" type="presOf" srcId="{E321C0E0-9B00-4C77-A29E-C97884C059D5}" destId="{770CBA0A-86B3-5D4A-9D78-85BE0A3CA208}" srcOrd="0" destOrd="4" presId="urn:microsoft.com/office/officeart/2005/8/layout/vList2"/>
    <dgm:cxn modelId="{E0641252-8416-4E6A-A1F6-C2FEACDFB48B}" srcId="{6995E763-BE5F-4785-BAEA-0B3D3A10A619}" destId="{6605AB3C-62DD-4391-A1D5-039AF90AB1DE}" srcOrd="0" destOrd="0" parTransId="{C8A5A564-28DF-45D1-9D8B-90692566E236}" sibTransId="{D88B0731-4F0C-4F23-AD12-843B1BD0A5FD}"/>
    <dgm:cxn modelId="{E6742052-F4F5-8E4C-875F-2FA93DDDE6B2}" type="presOf" srcId="{D9AF606E-983B-46BE-BA9F-C9F7D4D3098A}" destId="{B771645E-DE6E-4C47-91EC-D9094DFA5644}" srcOrd="0" destOrd="2" presId="urn:microsoft.com/office/officeart/2005/8/layout/vList2"/>
    <dgm:cxn modelId="{08C8CF55-B9A8-4D6D-8289-D3A44A4CD4BF}" srcId="{F795C679-4DD6-4FAC-9DF4-0D0D9CD08079}" destId="{204495C8-6776-4D1C-BB9D-E7EBDC64FDE8}" srcOrd="3" destOrd="0" parTransId="{0D1432D9-509D-467E-8330-0E2BED0BEEC9}" sibTransId="{23796975-74E7-4DA9-85BF-E59155BD60D9}"/>
    <dgm:cxn modelId="{E3A68164-FDE6-5D41-9937-0D0BFE8228C8}" type="presOf" srcId="{9312CCEB-5E34-40DD-A260-B72CC3B50709}" destId="{B29BAB53-F286-E647-B70D-57924553D78C}" srcOrd="0" destOrd="0" presId="urn:microsoft.com/office/officeart/2005/8/layout/vList2"/>
    <dgm:cxn modelId="{A3AFA065-0403-014A-A02E-02A127445F14}" type="presOf" srcId="{9F575EA1-6468-4B54-92A0-5BD70C4794E8}" destId="{26D989B0-2D34-854E-A130-1850161A23A8}" srcOrd="0" destOrd="0" presId="urn:microsoft.com/office/officeart/2005/8/layout/vList2"/>
    <dgm:cxn modelId="{A2F14768-1047-2446-B3B5-CE4818CEF67A}" type="presOf" srcId="{C66991EA-8324-4E79-9004-E4AF568AE9AF}" destId="{770CBA0A-86B3-5D4A-9D78-85BE0A3CA208}" srcOrd="0" destOrd="0" presId="urn:microsoft.com/office/officeart/2005/8/layout/vList2"/>
    <dgm:cxn modelId="{456A388E-5621-2641-A222-6113C4BBA8E4}" type="presOf" srcId="{7FB70E3E-8EC5-4323-BCC9-16220119B99D}" destId="{770CBA0A-86B3-5D4A-9D78-85BE0A3CA208}" srcOrd="0" destOrd="1" presId="urn:microsoft.com/office/officeart/2005/8/layout/vList2"/>
    <dgm:cxn modelId="{B87EEFAB-AF7E-4D77-832B-51247E129A4F}" srcId="{F795C679-4DD6-4FAC-9DF4-0D0D9CD08079}" destId="{7FB70E3E-8EC5-4323-BCC9-16220119B99D}" srcOrd="1" destOrd="0" parTransId="{7E17D0C3-A883-49EC-9E0E-E30C527EE5BD}" sibTransId="{74A4829D-DB10-4F4E-B405-C4346E5619C5}"/>
    <dgm:cxn modelId="{591D4FB0-9AE2-4BE7-8EDB-7C81E9FCF914}" srcId="{9312CCEB-5E34-40DD-A260-B72CC3B50709}" destId="{6995E763-BE5F-4785-BAEA-0B3D3A10A619}" srcOrd="0" destOrd="0" parTransId="{A418B06C-2131-455E-B0B6-713CD79E840B}" sibTransId="{76A8FC06-9662-4260-B833-C6C01A6B92C0}"/>
    <dgm:cxn modelId="{6D2417B2-78BC-7B44-A7D4-77E86C33FD2C}" type="presOf" srcId="{D4ACEC8C-8027-45A5-9437-05F21F43FD10}" destId="{B771645E-DE6E-4C47-91EC-D9094DFA5644}" srcOrd="0" destOrd="3" presId="urn:microsoft.com/office/officeart/2005/8/layout/vList2"/>
    <dgm:cxn modelId="{7F525EBF-0356-4619-8631-B95CFF22F80A}" srcId="{6995E763-BE5F-4785-BAEA-0B3D3A10A619}" destId="{D4ACEC8C-8027-45A5-9437-05F21F43FD10}" srcOrd="2" destOrd="0" parTransId="{B8382E04-DC7B-4693-9566-4D8F784E4D0E}" sibTransId="{A7B57F3F-D5D8-4CE5-850E-51CB866C118B}"/>
    <dgm:cxn modelId="{749AD0E3-B1F0-9E43-8E82-9AB28035A946}" type="presOf" srcId="{F795C679-4DD6-4FAC-9DF4-0D0D9CD08079}" destId="{372E1EA0-CD28-3345-814A-0222330AC69B}" srcOrd="0" destOrd="0" presId="urn:microsoft.com/office/officeart/2005/8/layout/vList2"/>
    <dgm:cxn modelId="{055AC2E8-832D-4079-A068-06CDE9F4161F}" srcId="{F795C679-4DD6-4FAC-9DF4-0D0D9CD08079}" destId="{E321C0E0-9B00-4C77-A29E-C97884C059D5}" srcOrd="4" destOrd="0" parTransId="{99907F3D-769A-444D-B79C-2B7C25BEDA3C}" sibTransId="{B7613B32-5960-4632-AC1D-5195AF991DBB}"/>
    <dgm:cxn modelId="{386325F3-F5B4-1342-8B3C-58CF937AB1AD}" type="presOf" srcId="{B437F60E-624D-4BCE-8EE6-9F810464F819}" destId="{770CBA0A-86B3-5D4A-9D78-85BE0A3CA208}" srcOrd="0" destOrd="2" presId="urn:microsoft.com/office/officeart/2005/8/layout/vList2"/>
    <dgm:cxn modelId="{6F4436F4-669E-44B9-90BA-8AEB7C7C110C}" srcId="{9F575EA1-6468-4B54-92A0-5BD70C4794E8}" destId="{F795C679-4DD6-4FAC-9DF4-0D0D9CD08079}" srcOrd="1" destOrd="0" parTransId="{5DF316BA-0CFA-4904-B008-F978EBE00C76}" sibTransId="{845F8D71-E7D4-437F-943D-748885E004A2}"/>
    <dgm:cxn modelId="{B7225BF5-FC4E-6341-ABCA-36B7B6A84298}" type="presOf" srcId="{6605AB3C-62DD-4391-A1D5-039AF90AB1DE}" destId="{B771645E-DE6E-4C47-91EC-D9094DFA5644}" srcOrd="0" destOrd="1" presId="urn:microsoft.com/office/officeart/2005/8/layout/vList2"/>
    <dgm:cxn modelId="{2A2C1D69-B717-164E-B1FF-0A8D4C66908B}" type="presParOf" srcId="{26D989B0-2D34-854E-A130-1850161A23A8}" destId="{B29BAB53-F286-E647-B70D-57924553D78C}" srcOrd="0" destOrd="0" presId="urn:microsoft.com/office/officeart/2005/8/layout/vList2"/>
    <dgm:cxn modelId="{E2B6C61C-E762-F542-B3A7-09068AA8080B}" type="presParOf" srcId="{26D989B0-2D34-854E-A130-1850161A23A8}" destId="{B771645E-DE6E-4C47-91EC-D9094DFA5644}" srcOrd="1" destOrd="0" presId="urn:microsoft.com/office/officeart/2005/8/layout/vList2"/>
    <dgm:cxn modelId="{453BAB71-07C5-054E-93F8-EE0021510227}" type="presParOf" srcId="{26D989B0-2D34-854E-A130-1850161A23A8}" destId="{372E1EA0-CD28-3345-814A-0222330AC69B}" srcOrd="2" destOrd="0" presId="urn:microsoft.com/office/officeart/2005/8/layout/vList2"/>
    <dgm:cxn modelId="{0F649193-CA31-9144-9AB7-1BBD21E049E2}" type="presParOf" srcId="{26D989B0-2D34-854E-A130-1850161A23A8}" destId="{770CBA0A-86B3-5D4A-9D78-85BE0A3CA20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BAB53-F286-E647-B70D-57924553D78C}">
      <dsp:nvSpPr>
        <dsp:cNvPr id="0" name=""/>
        <dsp:cNvSpPr/>
      </dsp:nvSpPr>
      <dsp:spPr>
        <a:xfrm>
          <a:off x="0" y="36481"/>
          <a:ext cx="1065911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i="0" kern="1200"/>
            <a:t>How is it modified for nutrient absorption?</a:t>
          </a:r>
          <a:endParaRPr lang="en-US" sz="2500" kern="1200"/>
        </a:p>
      </dsp:txBody>
      <dsp:txXfrm>
        <a:off x="29271" y="65752"/>
        <a:ext cx="10600568" cy="541083"/>
      </dsp:txXfrm>
    </dsp:sp>
    <dsp:sp modelId="{B771645E-DE6E-4C47-91EC-D9094DFA5644}">
      <dsp:nvSpPr>
        <dsp:cNvPr id="0" name=""/>
        <dsp:cNvSpPr/>
      </dsp:nvSpPr>
      <dsp:spPr>
        <a:xfrm>
          <a:off x="0" y="636106"/>
          <a:ext cx="10659110" cy="1371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427"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i="0" kern="1200"/>
            <a:t>The small intestine has a large surface area to maximize absorption, achieved through:</a:t>
          </a:r>
          <a:endParaRPr lang="en-US" sz="2000" kern="1200"/>
        </a:p>
        <a:p>
          <a:pPr marL="457200" lvl="2" indent="-228600" algn="l" defTabSz="889000">
            <a:lnSpc>
              <a:spcPct val="90000"/>
            </a:lnSpc>
            <a:spcBef>
              <a:spcPct val="0"/>
            </a:spcBef>
            <a:spcAft>
              <a:spcPct val="20000"/>
            </a:spcAft>
            <a:buChar char="•"/>
          </a:pPr>
          <a:r>
            <a:rPr lang="en-US" sz="2000" b="1" i="0" kern="1200"/>
            <a:t>Circular folds:</a:t>
          </a:r>
          <a:r>
            <a:rPr lang="en-US" sz="2000" b="0" i="0" kern="1200"/>
            <a:t> Increase surface area and slow down chyme flow.</a:t>
          </a:r>
          <a:endParaRPr lang="en-US" sz="2000" kern="1200"/>
        </a:p>
        <a:p>
          <a:pPr marL="457200" lvl="2" indent="-228600" algn="l" defTabSz="889000">
            <a:lnSpc>
              <a:spcPct val="90000"/>
            </a:lnSpc>
            <a:spcBef>
              <a:spcPct val="0"/>
            </a:spcBef>
            <a:spcAft>
              <a:spcPct val="20000"/>
            </a:spcAft>
            <a:buChar char="•"/>
          </a:pPr>
          <a:r>
            <a:rPr lang="en-US" sz="2000" b="1" i="0" kern="1200"/>
            <a:t>Villi:</a:t>
          </a:r>
          <a:r>
            <a:rPr lang="en-US" sz="2000" b="0" i="0" kern="1200"/>
            <a:t> Finger-like projections that contain capillaries and lacteals for nutrient absorption.</a:t>
          </a:r>
          <a:endParaRPr lang="en-US" sz="2000" kern="1200"/>
        </a:p>
        <a:p>
          <a:pPr marL="457200" lvl="2" indent="-228600" algn="l" defTabSz="889000">
            <a:lnSpc>
              <a:spcPct val="90000"/>
            </a:lnSpc>
            <a:spcBef>
              <a:spcPct val="0"/>
            </a:spcBef>
            <a:spcAft>
              <a:spcPct val="20000"/>
            </a:spcAft>
            <a:buChar char="•"/>
          </a:pPr>
          <a:r>
            <a:rPr lang="en-US" sz="2000" b="1" i="0" kern="1200"/>
            <a:t>Microvilli:</a:t>
          </a:r>
          <a:r>
            <a:rPr lang="en-US" sz="2000" b="0" i="0" kern="1200"/>
            <a:t> Form the brush border with enzymes for the final digestion steps.</a:t>
          </a:r>
          <a:endParaRPr lang="en-US" sz="2000" kern="1200"/>
        </a:p>
      </dsp:txBody>
      <dsp:txXfrm>
        <a:off x="0" y="636106"/>
        <a:ext cx="10659110" cy="1371375"/>
      </dsp:txXfrm>
    </dsp:sp>
    <dsp:sp modelId="{372E1EA0-CD28-3345-814A-0222330AC69B}">
      <dsp:nvSpPr>
        <dsp:cNvPr id="0" name=""/>
        <dsp:cNvSpPr/>
      </dsp:nvSpPr>
      <dsp:spPr>
        <a:xfrm>
          <a:off x="0" y="2007481"/>
          <a:ext cx="1065911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i="0" kern="1200"/>
            <a:t>Identify the main types of cells found in villi and crypts and what they secrete:</a:t>
          </a:r>
          <a:endParaRPr lang="en-US" sz="2500" kern="1200"/>
        </a:p>
      </dsp:txBody>
      <dsp:txXfrm>
        <a:off x="29271" y="2036752"/>
        <a:ext cx="10600568" cy="541083"/>
      </dsp:txXfrm>
    </dsp:sp>
    <dsp:sp modelId="{770CBA0A-86B3-5D4A-9D78-85BE0A3CA208}">
      <dsp:nvSpPr>
        <dsp:cNvPr id="0" name=""/>
        <dsp:cNvSpPr/>
      </dsp:nvSpPr>
      <dsp:spPr>
        <a:xfrm>
          <a:off x="0" y="2607106"/>
          <a:ext cx="10659110" cy="17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427"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1" i="0" kern="1200"/>
            <a:t>Enterocytes:</a:t>
          </a:r>
          <a:r>
            <a:rPr lang="en-US" sz="2000" b="0" i="0" kern="1200"/>
            <a:t> Absorb nutrients; secrete intestinal juice in crypts.</a:t>
          </a:r>
          <a:endParaRPr lang="en-US" sz="2000" kern="1200"/>
        </a:p>
        <a:p>
          <a:pPr marL="228600" lvl="1" indent="-228600" algn="l" defTabSz="889000">
            <a:lnSpc>
              <a:spcPct val="90000"/>
            </a:lnSpc>
            <a:spcBef>
              <a:spcPct val="0"/>
            </a:spcBef>
            <a:spcAft>
              <a:spcPct val="20000"/>
            </a:spcAft>
            <a:buChar char="•"/>
          </a:pPr>
          <a:r>
            <a:rPr lang="en-US" sz="2000" b="1" i="0" kern="1200"/>
            <a:t>Goblet cells:</a:t>
          </a:r>
          <a:r>
            <a:rPr lang="en-US" sz="2000" b="0" i="0" kern="1200"/>
            <a:t> secrete mucus.</a:t>
          </a:r>
          <a:endParaRPr lang="en-US" sz="2000" kern="1200"/>
        </a:p>
        <a:p>
          <a:pPr marL="228600" lvl="1" indent="-228600" algn="l" defTabSz="889000">
            <a:lnSpc>
              <a:spcPct val="90000"/>
            </a:lnSpc>
            <a:spcBef>
              <a:spcPct val="0"/>
            </a:spcBef>
            <a:spcAft>
              <a:spcPct val="20000"/>
            </a:spcAft>
            <a:buChar char="•"/>
          </a:pPr>
          <a:r>
            <a:rPr lang="en-US" sz="2000" b="1" i="0" kern="1200"/>
            <a:t>Enteroendocrine cells:</a:t>
          </a:r>
          <a:r>
            <a:rPr lang="en-US" sz="2000" b="0" i="0" kern="1200"/>
            <a:t> Secrete hormones like cholecystokinin.</a:t>
          </a:r>
          <a:endParaRPr lang="en-US" sz="2000" kern="1200"/>
        </a:p>
        <a:p>
          <a:pPr marL="228600" lvl="1" indent="-228600" algn="l" defTabSz="889000">
            <a:lnSpc>
              <a:spcPct val="90000"/>
            </a:lnSpc>
            <a:spcBef>
              <a:spcPct val="0"/>
            </a:spcBef>
            <a:spcAft>
              <a:spcPct val="20000"/>
            </a:spcAft>
            <a:buChar char="•"/>
          </a:pPr>
          <a:r>
            <a:rPr lang="en-US" sz="2000" b="1" i="0" kern="1200"/>
            <a:t>Paneth cells:</a:t>
          </a:r>
          <a:r>
            <a:rPr lang="en-US" sz="2000" b="0" i="0" kern="1200"/>
            <a:t> Secrete antimicrobial agents.</a:t>
          </a:r>
          <a:endParaRPr lang="en-US" sz="2000" kern="1200"/>
        </a:p>
        <a:p>
          <a:pPr marL="228600" lvl="1" indent="-228600" algn="l" defTabSz="889000">
            <a:lnSpc>
              <a:spcPct val="90000"/>
            </a:lnSpc>
            <a:spcBef>
              <a:spcPct val="0"/>
            </a:spcBef>
            <a:spcAft>
              <a:spcPct val="20000"/>
            </a:spcAft>
            <a:buChar char="•"/>
          </a:pPr>
          <a:r>
            <a:rPr lang="en-US" sz="2000" b="1" i="0" kern="1200"/>
            <a:t>Stem cells:</a:t>
          </a:r>
          <a:r>
            <a:rPr lang="en-US" sz="2000" b="0" i="0" kern="1200"/>
            <a:t> Replace other epithelial cells as they die.</a:t>
          </a:r>
          <a:endParaRPr lang="en-US" sz="2000" kern="1200"/>
        </a:p>
      </dsp:txBody>
      <dsp:txXfrm>
        <a:off x="0" y="2607106"/>
        <a:ext cx="10659110" cy="17077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17:48:10.327"/>
    </inkml:context>
    <inkml:brush xml:id="br0">
      <inkml:brushProperty name="width" value="0.1" units="cm"/>
      <inkml:brushProperty name="height" value="0.1" units="cm"/>
      <inkml:brushProperty name="color" value="#FF4E00"/>
      <inkml:brushProperty name="inkEffects" value="rainbow"/>
      <inkml:brushProperty name="anchorX" value="0"/>
      <inkml:brushProperty name="anchorY" value="0"/>
      <inkml:brushProperty name="scaleFactor" value="0.5"/>
    </inkml:brush>
  </inkml:definitions>
  <inkml:trace contextRef="#ctx0" brushRef="#br0">1230 2098 24575,'-13'-4'0,"-2"-32"0,7-51 0,22 16 0,13-12 0,2 15 0,32-8 0,5 14 0,2 29 0,-18 84 0,-8 30 0,-5-3 0,-7 4 0,-8 3 0,-6 2 0,-6-5 0,-5-1 0,-3-7 0,-4-3 0,-9-10 0,-7-6 0,-37 20 0,-33-34 0,37-30 0,-2-9 0,0-9 0,3-8 0,1-7 0,5-9 0,3-16 0,6-7 0,4-12 0,7-4 0,5-6 0,6-2 0,2 2 0,6 4 0,9 13 0,7 5 0,35-18 0,31 48 0,18 54 0,-46 7 0,-6 12 0,-4 13 0,-7 8 0,-7 10 0,-8 3 0,-8 2 0,-11-1 0,-9-11 0,-11-6 0,-12-10 0,-12-12 0,-8-20 0,-4-18 0,-9-27 0,3-19 0,-2-22 0,7-15 0,24 16 0,4-6 0,4 0 0,3 1 0,3-1 0,4 2 0,0-18 0,6 5 0,6 17 0,9 7 0,30-8 0,31 31 0,29 26 0,-42 13 0,-2 10 0,-2 12 0,-6 10 0,-6 14 0,-8 7 0,-6 12 0,-8 4 0,-7 0 0,-8-2 0,-11-10 0,-10-5 0,-8-13 0,-10-10 0,-9-13 0,-5-15 0,-8-18 0,1-17 0,-2-20 0,6-14 0,6-11 0,8-8 0,9-8 0,8-2 0,8 5 0,9 2 0,7 16 0,9 3 0,7 11 0,10 6 0,13 11 0,8 7 0,13 8 0,4 7 0,4 1 0,1 6 0,-5 5 0,-3 8 0,-11 11 0,-6 10 0,-9 14 0,-8 9 0,-7 11 0,-10 5 0,-9 6 0,-11 0 0,-11-5 0,-12-5 0,-9-10 0,-8-9 0,-10-7 0,-4-10 0,2-12 0,-1-14 0,0-16 0,5-15 0,4-21 0,9-12 0,8-13 0,9-6 0,6-9 0,8-3 0,6 3 0,10 1 0,11 11 0,11 4 0,11 8 0,11 6 0,11 10 0,10 8 0,13 8 0,5 8 0,1 4 0,0 5 0,-4 3 0,-2 5 0,-6 4 0,-5 7 0,-12 9 0,-6 11 0,-10 12 0,-9 10 0,-6 14 0,-9 6 0,-8 11 0,-12 2 0,-11 2 0,-11-4 0,-11-9 0,-10-7 0,-8-9 0,-8-10 0,-5-9 0,-2-11 0,4-10 0,2-10 0,4-10 0,4-11 0,7-9 0,8-11 0,10-8 0,7-7 0,5-5 0,8-2 0,4 1 0,8 1 0,10 2 0,9 3 0,8 7 0,9 5 0,10 6 0,7 8 0,6 7 0,2 7 0,-5 5 0,-1 5 0,39 1 0,-24 21 0,-23 36 0,-19 36 0,-20-28 0,-7 3 0,-8 3 0,-8-2 0,-9-6 0,-10-7 0,-10-7 0,-7-11 0,-7-16 0,-3-16 0,-1-19 0,5-17 0,3-19 0,10-13 0,8-11 0,10-5 0,6-3 0,7 1 0,7 14 0,8 5 0,26-23 0,26 43 0,27 34 0,9 29 0,-12 33 0,-44-7 0,-6 9 0,-6 16 0,-6 6 0,-3 13 0,-6 3 0,-8 8 0,-9 0 0,-2-32 0,-6 0 0,-3-2 0,-17 25 0,-10-6 0,-7-12 0,-7-10 0,1-13 0,-2-9 0,7-14 0,-1-8 0,6-8 0,2-7 0,-25-23 0,26-25 0,23-23 0,32-10 0,39 6 0,-1 40 0,9 6 0,12 5 0,4 7 0,5 3 0,-1 10 0,-3 11 0,-6 12 0,-12 15 0,-10 11 0,-7 16 0,-11 11 0,-8 17 0,-14 6 0,-10-29 0,-7 0 0,-6-2 0,-17 28 0,-13-10 0,-11-14 0,-10-18 0,-4-24 0,-1-23 0,5-33 0,6-21 0,6-21 0,10-14-195,21 16 0,7-5 0,2-2 195,4 1 0,2-2 0,5 3 0,4-18 0,9 7 0,8 21 0,10 10 0,46 3 0,26 55 0,-40 20 0,-3 11 0,0 14 0,-7 10 0,-2 19 0,-7 7 0,-14-23 0,-4 1 0,-2 2 0,3 31 0,-8 1 0,-5-4 0,-10-5 292,-10-17 1,-13-9-293,-13-13 0,-11-16 0,-14-25 0,-5-21 0,-11-28 0,5-19 0,28 12 0,3-6 0,5-3 0,4-7 0,5-4 0,5 0 0,-3-21 0,10 4 0,11 20 0,9 6 0,26-20 0,30 45 0,28 44 0,-38 14 0,-2 12 0,-2 14 0,-7 9 0,-4 15 0,-8 6 0,-7 1 0,-5 0 0,-3-11 0,-7-5 0,-20 30 0,-33-71 0,7-48 0,-3-19 0,-16-28 0,1-15 0,16 11 0,2-6 0,4-3-241,2-3 1,5-2-1,3 0 241,6 8 0,5 1 0,4 3 0,1-17 0,13 11 0,11 27 0,11 10 0,40-1 0,23 53 0,-38 13 0,-2 10 0,-5 10 0,-5 7 0,-4 10 0,-7 3 361,-3 1 0,-5 0-361,-5-7 0,-2-3 0,0 27 0,-15-30 0,-11-31 0,-9-49 0,-1-50 0,18 22 0,3-3 0,1-7 0,3 2 0,4 10 0,3 5 0,15-19 0,17 38 0,10 30 0,1 30 0,-13 27 0,-14 33 0,-13-33 0,-6 1 0,-5 1 0,-8-2 0,-10-3 0,-9-5 0,-10-10 0,-8-7 0,-10-9 0,-3-12 0,-1-18 0,3-15 0,5-22 0,10-14 0,8-16 0,9-8 0,14 21 0,4-2 0,3 0 0,2-25 0,8 5 0,4 16 0,7 8 0,22-20 0,10 47 0,-2 36 0,-10 35 0,-11 44 0,-15-23 0,-5 5 0,-4 9 0,-5 1 0,-5 2 0,-3-2 0,-2-7 0,-2-3 0,1-9 0,0-4 0,-5 20 0,12-26 0,5-28 0,3-42 0,9-59 0,-1 22 0,2-5 0,3-10 0,1-1 0,3 6 0,1 4 0,-2 20 0,1 5 0,12-10 0,-5 56 0,-10 66 0,-7-2 0,-6 12 0,-3-5 0,-5 7 0,-2 2-360,0-8 0,-3 3 0,-1 1 0,-1-1 360,-2 4 0,-2 0 0,-1-1 0,0 0 0,-1-4 0,-1 0 0,0-1 0,0-3 0,-3 10 0,1-2 0,1-5 0,-5 14 0,2-8 0,8-19 0,1-6 0,-6 16 0,9-29 0,6-25 0,3-28 1440,3-34-1440,2-32 0,1 27 0,0-2 0,0-6 0,0 0 0,0-3 0,0 0 0,0-3 0,0-1 0,0 2 0,1 0 0,1 6 0,0 1 0,5-35 0,-1 37 0,-1 41 0,-4 38 0,-1 34 0,0 16 0,0-8 0,0-13 0,1-27 0,5-23 0,7-20 0,10-15 0,10-4 0,8 4 0,12 7 0,21 10 0,24 20 0,-38 15 0,-2 12 0,5 20 0,-5 13 0,-20-9 0,-3 7 0,-3 2 0,-3 5 0,-4 4 0,-3-1 0,-5-4 0,-2-2 0,-3-3 0,0 12 0,-5-8 0,-4 10 0,-13-87 0,-3-36 0,0-19 0,-2 1 0,-1-7 0,0-5-337,3 5 0,0-4 1,0-2-1,1 0 337,1-2 0,0-1 0,0 1 0,3 1 0,-1-20 0,1 3 0,4 4 0,1 15 0,2 3 0,3 6 0,3-3 0,5 10 0,22-6 0,13 73 0,4 68 0,-28-9 0,-6 8 0,-2 18 0,-4 4 0,-5-30 0,-2 1 0,0-1 0,0 25 0,-2-5 673,-2-18 1,-1-7-674,-4 16 0,-2-61 0,2-74 0,5 3 0,1-7 0,1-13 0,0-1 0,1 2 0,1 5 0,6-20 0,6 53 0,3 79 0,-9 9 0,-3 10 0,0 17 0,-2 5 0,-1 9 0,-1-1 0,-1-14 0,0-7 0,0 21 0,0-63 0,0-90 0,-1-11 0,2-10 0,0 15 0,0-3 0,3 0 0,0-5 0,3-2 0,1 4 0,8-21 0,5 10 0,0 27 0,4 11 0,23 6 0,-8 83 0,-25 6 0,-4 10 0,-2 19 0,-2 6 0,-3 11 0,-1 2 0,-3-6 0,0-3 0,0-12 0,0-6 0,0 29 0,0-53 0,0-63 0,5-64 0,1 17 0,1-5 0,3-13 0,2-2 0,1 5 0,2 3 0,-2 18 0,0 6 0,11-13 0,-4 59 0,-6 69 0,-9-9 0,-2 7 0,-1 16 0,-2 4 0,1 0 0,-2-3 0,0-15 0,-1-6 0,-4 9 0,0-81 0,1-79 0,7 13 0,5-7 0,0 22 0,4-3 0,1 2 0,9-28 0,4 4 0,1 21 0,2 9 0,18-3 0,-17 75 0,-14 71 0,-11-19 0,-5 6 0,-3 12 0,-4 2 0,-3-8 0,-3-3 0,0-14 0,-2-8 0,-12 2 0,11-79 0,9-68 0,8 21 0,3-7 0,2-9 0,3 1 0,1 7 0,4 6 0,1 14 0,2 8 0,15-5 0,-4 66 0,-9 76 0,-12-18 0,-2 6 0,-2 17 0,0 1 0,-2-6 0,0-5 0,0-19 0,0-7 0,0 5 0,0-61 0,0-55 0,1 8 0,1-6 0,2-10 0,3-1 0,0 0 0,3 2 0,0 12 0,0 6 0,11-9 0,-7 41 0,-4 48 0,-4 44 0,-4-20 0,-2 3 0,0 3 0,-2 0 0,-4 36 0,-1-48 0,-1-54 0,3-51 0,4 7 0,1-6 0,-1-8 0,0-1 0,1-3 0,0 2 0,0 8 0,0 3 0,0-22 0,0 23 0,3 24 0,3 14 0,2 9 0,2 0 0,-4-9 0,-3-10 0,-1-8 0,-2-3 0,0 1 0,-2-3 0,-6-8 0,-4-15 0,-4-12 0,3-6 0,6-2 0,4 11 0,3 10 0,0 16 0,0 13 0,0 5 0,0 6 0,0 2 0,2 1 0,0 0 0,3-4 0,4-9 0,3-2 0,6 3 0,5 10 0,3 15 0,10 43 0,3 42 0,-21-20 0,-3 6 0,-3 13 0,-3 2 0,-3-2 0,-2-1 0,-2-6 0,0-3 0,2-11 0,2-4 0,6 37 0,1-8 0,1 8 0,-6-39 0,-1 2 0,0 11 0,0 2 0,-1 5 0,-1 2 0,-1 7 0,-2 0 0,0 1 0,-2-2 0,0-8 0,0-4 0,0-10 0,0-5 0,-1 18 0,-2-39 0,-2-22 0,-6-33 0,-2-32 0,1-29 0,6 30 0,2-2 0,2-1 0,1-1 0,1 1 0,0 1 0,0 0 0,0 1 0,0 0 0,0-1 0,1-3 0,0-2 0,2-7 0,3-3 0,3-8 0,4-2 0,5-7 0,3-1 0,3-1 0,1 3 0,0 9 0,0 4 0,-4 12 0,0 6 0,8-14 0,-8 35 0,-8 20 0,-2 26 0,-2 27 0,-3 34 0,-4-22 0,-1 4 0,-1 6 0,0 3 0,0 6 0,0 2 0,0 6 0,-2 3 0,-1 7 0,-2 3 0,0-25 0,-1 1 0,-2 2-199,0 5 0,-2 1 0,-1 0 199,-1 1 0,-1 0 0,0-2 0,-1-4 0,1-1 0,-2-4 0,-6 18 0,-3-8 0,3-23 0,-4-10 0,-21-6 0,1-68 0,22-11 0,3-10 0,-2-15 0,4-6 0,2-10 0,3-4 0,0-3 0,3-2 0,3-1 0,3-1 0,1 0 0,1 0 0,0-2 0,0 2 0,2 6 0,0 1 298,0 9 1,0 3-299,0 11 0,0 6 0,0-7 0,0 65 0,0 79 0,-2-4 0,-2 10 0,-1-17 0,-1 4 0,-2 0-167,-2 6 0,-2 1 0,0-2 167,-2-4 0,-1-2 0,-1-3 0,-5 15 0,-1-9 0,5-20 0,0-8 0,-9 4 0,5-31 0,0-14 0,-4-27 0,-1-49 0,10-7 0,4-17 0,5 18 0,2-9 0,0-5 0,1-4-690,0 2 0,1-5 0,1-2 0,0-4 0,2 0 690,0 20 0,1-2 0,0-1 0,1-2 0,1 1 0,0 0 0,1 1 0,2-12 0,0-1 0,1 0 0,2 2 0,0 1 0,2 4-226,1-5 0,2 2 1,1 2-1,1 4 0,2 5 226,2-1 0,2 4 0,1 6 0,1 7 0,14-21 0,2 19 0,19 11 0,-17 98 0,-26 13 0,-5 12 0,-2 21 0,-5 8 0,-1-17 0,-3 4 0,-1 2 679,-3 11 1,-2 2 0,-3 3-680,1-16 0,-3 2 0,-1 2 0,-2 3-390,1-4 0,-3 3 0,0 1 0,-2 3 0,-1 1 390,1-7 0,-1 3 0,-1 0 0,0 1 0,-1 1 0,0-1 0,-1 4 0,-1 0 0,0 0 0,0 1 0,-1-1 0,1-2 0,0-2 0,0-1 0,-1 0 0,1-1 0,-1-2 0,1-3 0,-1 2 0,-1-1 0,0-3 0,1-2 0,0-5-5,-7 21 0,-1-7 0,2-8 5,-5 1 0,0-14 0,-13-3 0,13-66 1458,7-42-1458,8-35 1763,13 25 1,2-4-1764,2-6 0,2-2 10,4-2 1,4 0-11,5-1 0,5 2 0,6 1 0,6 0 0,8-4 0,5 1 0,5-4 0,5 1 0,7-4 0,4 2 0,-17 24 0,1 1 0,1 1 0,25-17 0,1 4 0,-4 8 0,-1 4 0,-12 12 0,-3 5 0,22-7 0,-33 26 0,-25 26 0,-12 26 0,-4 28 0,-3 27 0,-4-41 0,-4 1 0,-4 3 0,-4-3 0,-4-3 0,-5-5 0,-39 25 0,-11-24 0,-19-24 0,37-16 0,-2-4 0,-8-1 0,-2-5 0,-4-11 0,3-10 0,6-9 0,8-11 0,9-10 0,9-7 0,12-5 0,9-1 0,8 12 0,7 4 0,17-18 0,21 36 0,17 25 0,5 9 0,-5 3 0,12 2 0,19 2 0,-31-2 0,3 1 0,2 1 0,-1 1 0,34 12 0,-30 2 0,-35-11 0,-18-3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17:49:09.882"/>
    </inkml:context>
    <inkml:brush xml:id="br0">
      <inkml:brushProperty name="width" value="0.1" units="cm"/>
      <inkml:brushProperty name="height" value="0.1" units="cm"/>
    </inkml:brush>
  </inkml:definitions>
  <inkml:trace contextRef="#ctx0" brushRef="#br0">3352 824 24575,'-20'0'0,"-10"0"0,-54 0 0,22 0 0,-10 0 0,-8 0 0,-4 0 0,-9 0 0,-4 0 0,-2 0 0,20 0 0,-2 0 0,-3 0 0,-1 0 0,-1 0 0,-1 0-1125,3 0 0,-2 0 1,-2 0-1,-1 0 1,1 0-1,1 0 1,1 0 1124,-10 0 0,1 0 0,1 0 0,1 0 0,2 0 0,3 0 0,-1 0 0,1 0 0,4-1 0,2 0 0,5 0 737,-22-1 1,7 0 0,16-2-738,-6-4 1248,80-1-1248,57 6 0,-2 6 0,7 2 0,21 4 0,5 3 0,-16-1 0,2 1 0,2 1 1111,7 1 1,2 1 0,1-1-1112,7 1 0,1-1 0,2-2 0,-19-3 0,2-1 0,0-1 0,1-1-404,2-1 0,1-1 0,1-1 1,0-3 403,5-1 0,0-3 0,1-1 0,0-3 0,2-1 0,0-3 0,-1-2 0,0-1 0,-5-1 0,0-1 0,-2-1 0,-1 0 0,-6-1 0,-1-1 0,-2 1 0,-2 0 0,8-1 0,-3 1 0,-4 1 0,14-1 0,-5 2 0,-13 6 0,-4 3 0,-9 3 0,-3 2 986,41 0-986,-13 3 1705,-18 0-1705,-35 4 0,-78 2 0,-13-3 0,-15-4 0,3-5 0,-7-3 0,-4-4-526,10 0 1,-4-4 0,-1-1 0,-1-2 525,-8-3 0,0-3 0,-1-1 0,-2-1 0,14 5 0,-1-1 0,-1-1 0,0 1 0,1 1 0,1 1 0,1 1 0,0 1 0,0 0 0,1 0 0,-14-2 0,0 1 0,1 0 0,4 1 0,-14-2 0,5 2 0,6 0 0,-8-3 0,13 1 0,30 6 0,14 2 0,22 1 0,72 11 0,-1 5 0,8 2 0,23 1 0,8 0 0,-16-1 0,3-1 0,4 0 171,12-1 1,3 0-1,3-1-171,-13-1 0,1 0 0,2 0 0,1-1-464,4 1 1,1-1 0,1-1 0,-1 1 463,-2 0 0,0 0 0,-1 0 0,-1 0 0,-9 1 0,0 0 0,-3 0 0,-3 2-6,8 0 1,-4 1 0,-5 1 5,11 4 0,-10 2 0,-22-1 0,-8 3 0,1 15 1430,-47 9-1430,-69 8 0,1-16 0,-13-4 0,8-6 0,-7-2 0,-3-1 143,11-3 0,-3-1 0,-1 0 0,0 1-143,-1 0 0,-1 0 0,1 0 0,0 2 0,0 0 0,0 0 0,0 2 0,1 0 0,-21 9 0,0 1 0,3 0 0,8 0 0,2-1 0,3 0 3,7-3 0,1 0 0,4-2-3,-12 3 0,7-4 0,-17 0 0,42-13 0,48-13 0,48-15 718,-1 4 0,7 1-718,23-5 0,7 1 0,-13 6 0,3 1 0,2 1-250,4 1 0,1 1 1,2 1 249,1 0 0,0 2 0,0 0 0,-7 2 0,-1 0 0,-3 1 0,16 0 0,-6 1 0,-20 0 0,-8 2 0,6 2 0,-49 8 0,-76 12 0,-8-9 0,-14-1 0,8-4 0,-6 0 0,-3-2-149,12-2 0,-3-2 1,0 0-1,0-3 149,-1 0 0,0-3 0,1 0 0,0-1 0,-20-3 0,1-1 0,1 0 0,7-1 0,2 1 0,2 0-148,5 1 0,2 2 0,2 0 148,6 3 0,1 0 0,3 2 0,-17 1 0,7 0 0,18 1 0,8 0 0,-4 0 0,51 3 1321,47 6-1321,50 2 0,-22-5 0,8-1 0,-11-2 0,3-1 0,5-1-312,15 0 0,5-1 0,1 0 312,-21 1 0,2 0 0,0 0 0,0 0 0,0 0 0,1 1 0,-1-1 0,-2 0 0,18 1 0,-2 0 0,-6-1 0,15 1 0,-9 0 0,-23-2 0,-9 0 0,3 4 0,-61 5 0,-81 7 0,1-7 0,-11-1 0,16-3 0,-4-1 0,-1-1 284,-7-3 1,-2-2-1,2-3-284,7-1 0,0-3 0,3-2 0,5 0 0,2-2 0,0 0 0,1-1 0,-1 1 0,1 0 0,-29-1 0,0 3 0,-1 2 0,0 2 0,10 2 0,3 0 0,18-1 0,7-1 0,-9-8 0,83 3 0,71 5 0,-16 5 0,8 2 0,17 0 0,4 0 35,-30 0 0,0 0 0,1 0-35,-1 0 0,1 0 0,-2 0 0,24 1 0,-6 1 0,-17 0 0,-6 2 0,26 2 0,-46 0 0,-45-3 0,-74-3 0,6-1 0,-9-1 0,11-2 0,-4-1 0,-1-1 0,-5-1 0,-1-1 0,3-1 0,-25-5 0,6 0 227,19 1 0,9 2-227,-9-1 0,69 6 0,66 3 0,-8 2 0,6 0 0,11 1 0,3 0 0,-1 0 0,-1 0 0,-7 0 0,-2 0 0,35 0 0,-31 0 0,-34 0 0,-77 2 0,-34 0 0,-3 2 0,-10 1 0,15-2 0,-10 1 0,-4-1 0,4 1-293,8-1 0,1 1 0,1 0 1,1-1 292,-21 1 0,2-1 0,5-1 0,19 0 0,4-1 0,6 1 0,1-2 0,10 2 0,-6 6 0,40 2 0,25 2 0,19-2 0,15 0 1171,8 1-1171,-7 2 0,-12-2 0,-17-2 0,-15-4 0,-16-5 0,-10-13 0,-4-10 0,5-8 0,21 1 0,43 12 0,61 25 0,-20 8 0,10 6 0,-13-2 0,5 4 0,3 2-422,-13-2 0,2 2 1,2 1-1,-1 1 422,5 2 0,0 2 0,1 0 0,-2 2 0,-3-1 0,-1 1 0,-1 1 0,-3 0-139,14 10 1,-3 1 0,-6 0 138,-13-6 0,-4-1 0,-5 0 0,3 7 0,-7-2 0,10 23 0,-52-21 0,-66-5 0,-2-22 0,-10-5 0,-21 0 0,-7-4 400,26-7 1,-2-2 0,2-3-401,3-4 0,1-4 0,3-2 0,-21-10 0,6-4 221,17-2 0,7-1-221,-16-18 0,42 23 0,50 26 0,41 18 0,38 4 229,-38-13 0,2-2-229,-2-3 0,-2-2 0,39-2 0,-25-1 0,-44 0 0,-79 0 0,-39 0 0,1 0 0,-10 0-299,24 0 1,-6 0 0,-3 0-1,5 0 299,-13 1 0,2 0 0,7 0 0,-11 1 0,10 1 0,25-1 0,16 5 0,27 7 0,67 1 0,42-1 0,-29-10 0,3-1 0,1-1 0,0-2 597,-4 0 0,-2-2-597,-5-2 0,-1-2 0,-5-3 0,-1-3 0,36-16 0,-16-5 0,-14 5 0,-15 10 0,-10 7 0,-7 8 0,-7 8 0,-23 17 0,-47 12 0,0-14 0,-8-3 0,-17-1 0,-3-6 0,-3-10 0,2-8 0,15-7 0,8-6 0,-12-24 0,65 0 0,59 10 0,44 9 0,-34 11 0,3 0 0,-3 2 0,-2 1 0,-9 2 0,-2 2 0,19-2 0,-40 6 0,-42 4 0,-58 0 0,14 0 0,-6 0 0,-13 0 0,-2 0 0,0 0 0,3 0 0,14 0 0,6 0 0,-16 2 0,47 2 0,48 2 0,42-1 0,28-1 0,-38-4 0,1 0 0,42 0 0,-25 0 0,-24 0 0,-23 2 0,-21 6 0,-35 7 0,-36 6 0,-12 4 0,9 2 0,46-5 0,61-7 0,13-8 0,13-5 0,7 0 0,9-2 0,7 0-679,-14 1 0,5-1 0,4 0 1,3 0-1,1 1 679,-2-1 0,2 0 0,2 0 0,2 0 0,1 0 0,1 0-470,-6 0 0,2 0 1,2 0-1,-1 0 1,1 0-1,-1 0 0,-1 0 470,10 0 0,0 0 0,0 0 0,-1 0 0,-2 0 0,-3 0 0,7-1 0,-2 1 0,-2 0 0,-2-1 0,-3 0-164,7-1 0,-3 0 0,-4-1 0,-5-1 164,2 0 0,-6-1 0,-4-1 0,18-3 0,-8-1 0,-22 1 0,-7 0 2610,34-2-2610,-17 5 3753,-11 3-3753,-12 3 975,-21 0-975,-47 0 0,-68 0 0,4 0 0,-12 0 0,11 0 0,-5 0 0,-2 0 0,-6 0 0,-2 0 0,0 0-219,-2 0 1,-1 0 0,5 0 218,15 0 0,3-1 0,6 2 0,-7 0 0,8 2 0,-21 10 0,45 8 0,-8 2 0,-11-6 0,-3-8 655,10-7-655,18-10 0,19-3 0,27-3 0,49 2 0,1 9 0,9 2 0,28 0 0,7 0-164,-27 1 0,3-1 0,-1 2 164,-1 0 0,-1 1 0,-3 0 0,21 3 0,-7 2 0,-22 1 0,-7 3 0,16 14 0,-54 7 0,-93 1 0,-9-18 0,-14-4 0,15-3 0,-5-3 0,-3-1-231,16-2 0,-2-2 0,0 0 0,3-1 231,-14-2 0,2 0 0,6-2 234,-12-3 1,10-1-235,25 0 0,10-2 0,5-7 0,30 3 0,30 1 0,38 0 947,43 4-947,-32 7 0,4 1 0,2 0 0,0 2 0,-4 0 0,-2 0 0,-6 0 0,-3 0 0,-7 0 0,-2 0 0,37 0 0,-21 4 0,-25 8 0,-25 9 0,-73 9 0,3-16 0,-10-3 0,-23-2 0,-6-6 0,26-4 0,-3-3 0,4-3 0,-18-6 0,5-4 0,16-1 0,9-3 0,-7-18 0,38 9 0,31 9 0,35 7 0,42 7 0,-20 6 0,8 0 0,20 0 0,7-1-512,-20-1 0,2-1 0,4-1 512,-12-1 0,2 0 0,2-2 0,1 1 0,9-1 0,1-1 0,1 0 0,0 0 0,1 0 0,0 0 0,-1 0 0,-1 1 0,-5 0 0,-1 0 0,-1 0 0,-3 0-67,10 0 0,-2 0 1,-7 0 66,10-3 0,-10-1 0,-23 2 0,-8-2 0,0-7 0,-54-1 0,-79-10 0,12 10 0,-9 0 0,12 5 0,-3-1 0,-2-1 207,-10-3 1,-3 0 0,1 0-208,3 1 0,0 0 0,1 1 0,0 1 0,0 0 0,0 2 0,1 2 0,0 1 0,1 3 0,5 2 0,1 3 0,0 1 0,0 0 0,1 1 0,2 1 103,-28 2 1,6 2-104,20-1 0,7 2 0,-22 5 0,61 0 0,65-4 0,59-3 0,-18-1 0,7-2 0,-16 1 0,3 0 0,2 0 36,7 0 1,1 1 0,1-2-37,1 1 0,0-1 0,-1-2 0,-4-1 0,0-1 0,-3-2 0,-7 0 0,-3-2 0,-2-2 0,12-5 0,-7-2 0,-17 3 0,-8-2 0,2-6 0,-40 6 0,-55 5 398,-4 8 0,-9 1-398,-18 1 0,-7 1 0,21 1 0,-3 0 0,1 0 0,-32 0 0,3 0 0,13 0 0,5 0 0,18 0 0,5 0 0,-9 0 0,43 1 0,32 2 0,40 0 0,43-1 0,-32-2 0,5 0 0,10 1 0,1-2 0,3 1 0,0 0 0,2 0 0,0 0 0,2 0 0,0 0 0,0 0 0,-1 0 0,0 0 0,-1 0 0,-3 2 0,-1 2 0,-9 0 0,-4 3 0,-10 2 0,-5 3 0,18 14 0,-32-1 0,-29-4 0,-33-4 0,-32-6 0,-38-5 0,37-4 0,-1-2 0,-2-1 0,1-1 0,7-2 0,4-2 0,-22-9 0,31-2 0,23 5 0,6 5 0,-2 6 0,-2 1 0,-2 3 0,3 3 0,7 6 0,4 10 0,4 5 0,9 9 0,14 8 0,12 5 0,8 8 0,-3 10 0,-11 1 0,-11-3 0,-9-11 0,-8-19 0,-7-15 0,-3-12 0,-5-6 0,-5-2 0,-4 0 0,-9 0 0,-9 0 0,-17 3 0,-33 19 0,21 6 0,-7 7 0,14-4 0,-3 2 0,-3 2-414,-10 7 1,-3 1 0,-1 0 413,-2-1 0,-1 0 0,2-4 0,8-7 0,2-3 0,3-2 0,-17 4 0,7-10 0,25-12 0,9-11 0,-7-30 0,29-28 0,15-15 0,8 2 1240,14 13-1240,22 18 0,24 12 0,21 14 0,11 10 0,-1 4 0,-8 3 0,-12 0 0,-15 0 0,-14 0 0,-10 0 0,-16 2 0,-5-1 0,-10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A765FB-C2EA-BA4F-90F2-5C69E95172BB}" type="datetimeFigureOut">
              <a:rPr lang="en-US" smtClean="0"/>
              <a:t>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C0C72-5195-D44D-A586-C7FBD357827F}" type="slidenum">
              <a:rPr lang="en-US" smtClean="0"/>
              <a:t>‹#›</a:t>
            </a:fld>
            <a:endParaRPr lang="en-US"/>
          </a:p>
        </p:txBody>
      </p:sp>
    </p:spTree>
    <p:extLst>
      <p:ext uri="{BB962C8B-B14F-4D97-AF65-F5344CB8AC3E}">
        <p14:creationId xmlns:p14="http://schemas.microsoft.com/office/powerpoint/2010/main" val="3569962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C0C72-5195-D44D-A586-C7FBD357827F}" type="slidenum">
              <a:rPr lang="en-US" smtClean="0"/>
              <a:t>12</a:t>
            </a:fld>
            <a:endParaRPr lang="en-US"/>
          </a:p>
        </p:txBody>
      </p:sp>
    </p:spTree>
    <p:extLst>
      <p:ext uri="{BB962C8B-B14F-4D97-AF65-F5344CB8AC3E}">
        <p14:creationId xmlns:p14="http://schemas.microsoft.com/office/powerpoint/2010/main" val="3402947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t>2/6/25</a:t>
            </a:fld>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1327280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t>2/6/25</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41297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t>2/6/25</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808531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t>2/6/25</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20662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t>2/6/25</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929862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t>2/6/25</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895197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t>2/6/25</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41278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t>2/6/25</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054013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t>2/6/25</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540966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t>2/6/25</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149278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t>2/6/25</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995859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2/6/25</a:t>
            </a:fld>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546498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customXml" Target="../ink/ink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3E0473-C315-42D8-A82A-A2FE49DC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23A251-68F2-43E5-812B-4BBAE1AF5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3">
            <a:extLst>
              <a:ext uri="{FF2B5EF4-FFF2-40B4-BE49-F238E27FC236}">
                <a16:creationId xmlns:a16="http://schemas.microsoft.com/office/drawing/2014/main" id="{68E5458A-A2B5-E8C7-8A05-960691C9CAF1}"/>
              </a:ext>
            </a:extLst>
          </p:cNvPr>
          <p:cNvPicPr>
            <a:picLocks noChangeAspect="1"/>
          </p:cNvPicPr>
          <p:nvPr/>
        </p:nvPicPr>
        <p:blipFill>
          <a:blip r:embed="rId2">
            <a:alphaModFix amt="40000"/>
          </a:blip>
          <a:srcRect t="41316" r="-1" b="2419"/>
          <a:stretch/>
        </p:blipFill>
        <p:spPr>
          <a:xfrm>
            <a:off x="1525" y="10"/>
            <a:ext cx="12188951" cy="6857990"/>
          </a:xfrm>
          <a:prstGeom prst="rect">
            <a:avLst/>
          </a:prstGeom>
        </p:spPr>
      </p:pic>
      <p:grpSp>
        <p:nvGrpSpPr>
          <p:cNvPr id="13" name="decorative circle">
            <a:extLst>
              <a:ext uri="{FF2B5EF4-FFF2-40B4-BE49-F238E27FC236}">
                <a16:creationId xmlns:a16="http://schemas.microsoft.com/office/drawing/2014/main" id="{0350AF23-2606-421F-AB7B-23D9B48F3E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526A544A-3C76-4502-A741-F4DB0E2CD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17B8593-D171-47B5-8D1A-E34E7B138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FEF60D4-64F6-450F-B86D-383EEA1C8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97D4A7C-B520-46CB-9A94-711F53997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7B976F-E84B-4936-90D7-C8298A5E7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C91FFEC-59DF-4D22-A925-F51520769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8931E95-0847-47E4-8AEC-312312A03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C094915-EF93-49A0-9B90-C44FB9B50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34DECFD-533E-37C3-9E5C-FF6F0DED4570}"/>
              </a:ext>
            </a:extLst>
          </p:cNvPr>
          <p:cNvSpPr>
            <a:spLocks noGrp="1"/>
          </p:cNvSpPr>
          <p:nvPr>
            <p:ph type="ctrTitle"/>
          </p:nvPr>
        </p:nvSpPr>
        <p:spPr>
          <a:xfrm>
            <a:off x="2562606" y="1122363"/>
            <a:ext cx="7063739" cy="2387600"/>
          </a:xfrm>
        </p:spPr>
        <p:txBody>
          <a:bodyPr>
            <a:normAutofit/>
          </a:bodyPr>
          <a:lstStyle/>
          <a:p>
            <a:r>
              <a:rPr lang="en-US">
                <a:solidFill>
                  <a:srgbClr val="FFFFFF"/>
                </a:solidFill>
              </a:rPr>
              <a:t>Ch.23 Digestive system</a:t>
            </a:r>
          </a:p>
        </p:txBody>
      </p:sp>
      <p:sp>
        <p:nvSpPr>
          <p:cNvPr id="3" name="Subtitle 2">
            <a:extLst>
              <a:ext uri="{FF2B5EF4-FFF2-40B4-BE49-F238E27FC236}">
                <a16:creationId xmlns:a16="http://schemas.microsoft.com/office/drawing/2014/main" id="{EBE5C92A-535C-F798-A3DE-2CC396D3CE36}"/>
              </a:ext>
            </a:extLst>
          </p:cNvPr>
          <p:cNvSpPr>
            <a:spLocks noGrp="1"/>
          </p:cNvSpPr>
          <p:nvPr>
            <p:ph type="subTitle" idx="1"/>
          </p:nvPr>
        </p:nvSpPr>
        <p:spPr>
          <a:xfrm>
            <a:off x="2562606" y="3602038"/>
            <a:ext cx="7063739" cy="1655762"/>
          </a:xfrm>
        </p:spPr>
        <p:txBody>
          <a:bodyPr>
            <a:normAutofit fontScale="77500" lnSpcReduction="20000"/>
          </a:bodyPr>
          <a:lstStyle/>
          <a:p>
            <a:r>
              <a:rPr lang="en-US" dirty="0">
                <a:solidFill>
                  <a:srgbClr val="FFFFFF"/>
                </a:solidFill>
              </a:rPr>
              <a:t>Biol 2402 Exam 1</a:t>
            </a:r>
          </a:p>
          <a:p>
            <a:endParaRPr lang="en-US" dirty="0">
              <a:solidFill>
                <a:srgbClr val="FFFFFF"/>
              </a:solidFill>
            </a:endParaRPr>
          </a:p>
          <a:p>
            <a:endParaRPr lang="en-US" dirty="0">
              <a:solidFill>
                <a:srgbClr val="FFFFFF"/>
              </a:solidFill>
            </a:endParaRPr>
          </a:p>
          <a:p>
            <a:r>
              <a:rPr lang="en-US" dirty="0">
                <a:solidFill>
                  <a:srgbClr val="FFFFFF"/>
                </a:solidFill>
              </a:rPr>
              <a:t>*class material may be different or more/less in-depth.*</a:t>
            </a:r>
          </a:p>
          <a:p>
            <a:r>
              <a:rPr lang="en-US" dirty="0">
                <a:solidFill>
                  <a:srgbClr val="FFFFFF"/>
                </a:solidFill>
              </a:rPr>
              <a:t>*DO NOT RELY ON POWERPOINT FOR MAIN STUDY REFERENCE*</a:t>
            </a:r>
          </a:p>
        </p:txBody>
      </p:sp>
    </p:spTree>
    <p:extLst>
      <p:ext uri="{BB962C8B-B14F-4D97-AF65-F5344CB8AC3E}">
        <p14:creationId xmlns:p14="http://schemas.microsoft.com/office/powerpoint/2010/main" val="4248276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F674F-74B4-4182-B5A7-76BDC431AC2A}"/>
              </a:ext>
            </a:extLst>
          </p:cNvPr>
          <p:cNvSpPr>
            <a:spLocks noGrp="1"/>
          </p:cNvSpPr>
          <p:nvPr>
            <p:ph type="title"/>
          </p:nvPr>
        </p:nvSpPr>
        <p:spPr/>
        <p:txBody>
          <a:bodyPr>
            <a:normAutofit/>
          </a:bodyPr>
          <a:lstStyle/>
          <a:p>
            <a:r>
              <a:rPr lang="en-US" dirty="0">
                <a:effectLst/>
                <a:latin typeface="Helvetica" pitchFamily="2" charset="0"/>
              </a:rPr>
              <a:t>Histology of the Alimentary Canal</a:t>
            </a:r>
            <a:endParaRPr lang="en-US" dirty="0"/>
          </a:p>
        </p:txBody>
      </p:sp>
      <p:sp>
        <p:nvSpPr>
          <p:cNvPr id="3" name="Content Placeholder 2">
            <a:extLst>
              <a:ext uri="{FF2B5EF4-FFF2-40B4-BE49-F238E27FC236}">
                <a16:creationId xmlns:a16="http://schemas.microsoft.com/office/drawing/2014/main" id="{1F9B74CE-32B2-4784-41C1-3BCAE26D6687}"/>
              </a:ext>
            </a:extLst>
          </p:cNvPr>
          <p:cNvSpPr>
            <a:spLocks noGrp="1"/>
          </p:cNvSpPr>
          <p:nvPr>
            <p:ph idx="1"/>
          </p:nvPr>
        </p:nvSpPr>
        <p:spPr/>
        <p:txBody>
          <a:bodyPr>
            <a:normAutofit/>
          </a:bodyPr>
          <a:lstStyle/>
          <a:p>
            <a:pPr marL="457200" indent="-457200">
              <a:buFont typeface="+mj-lt"/>
              <a:buAutoNum type="arabicPeriod"/>
            </a:pPr>
            <a:r>
              <a:rPr lang="en-US" dirty="0">
                <a:effectLst/>
                <a:latin typeface="Helvetica" pitchFamily="2" charset="0"/>
              </a:rPr>
              <a:t> </a:t>
            </a:r>
            <a:r>
              <a:rPr lang="en-US" sz="3200" dirty="0">
                <a:effectLst/>
                <a:latin typeface="Helvetica" pitchFamily="2" charset="0"/>
              </a:rPr>
              <a:t>Mucosa</a:t>
            </a:r>
            <a:endParaRPr lang="en-US" dirty="0">
              <a:effectLst/>
              <a:latin typeface="Helvetica" pitchFamily="2" charset="0"/>
            </a:endParaRPr>
          </a:p>
          <a:p>
            <a:pPr>
              <a:buFont typeface="Arial" panose="020B0604020202020204" pitchFamily="34" charset="0"/>
              <a:buChar char="•"/>
            </a:pPr>
            <a:r>
              <a:rPr lang="en-US" dirty="0">
                <a:effectLst/>
                <a:latin typeface="Helvetica" pitchFamily="2" charset="0"/>
              </a:rPr>
              <a:t>﻿﻿Tunic layer that lines lumen</a:t>
            </a:r>
          </a:p>
          <a:p>
            <a:pPr>
              <a:buFont typeface="Arial" panose="020B0604020202020204" pitchFamily="34" charset="0"/>
              <a:buChar char="•"/>
            </a:pPr>
            <a:r>
              <a:rPr lang="en-US" dirty="0">
                <a:effectLst/>
                <a:latin typeface="Helvetica" pitchFamily="2" charset="0"/>
              </a:rPr>
              <a:t>﻿﻿Functions: different layers perform one or all three</a:t>
            </a:r>
          </a:p>
          <a:p>
            <a:pPr lvl="1"/>
            <a:r>
              <a:rPr lang="en-US" dirty="0">
                <a:effectLst/>
                <a:latin typeface="Helvetica" pitchFamily="2" charset="0"/>
              </a:rPr>
              <a:t>﻿﻿Secretes mucus, digestive enzymes, and hormones</a:t>
            </a:r>
          </a:p>
          <a:p>
            <a:pPr lvl="1"/>
            <a:r>
              <a:rPr lang="en-US" dirty="0">
                <a:effectLst/>
                <a:latin typeface="Helvetica" pitchFamily="2" charset="0"/>
              </a:rPr>
              <a:t>Absorbs end products of digestion</a:t>
            </a:r>
          </a:p>
          <a:p>
            <a:pPr lvl="1"/>
            <a:r>
              <a:rPr lang="en-US" dirty="0">
                <a:effectLst/>
                <a:latin typeface="Helvetica" pitchFamily="2" charset="0"/>
              </a:rPr>
              <a:t>Protects against infectious disease</a:t>
            </a:r>
          </a:p>
          <a:p>
            <a:pPr marL="0" indent="0">
              <a:buNone/>
            </a:pPr>
            <a:r>
              <a:rPr lang="en-US" dirty="0">
                <a:latin typeface="Helvetica" pitchFamily="2" charset="0"/>
              </a:rPr>
              <a:t>-</a:t>
            </a:r>
            <a:r>
              <a:rPr lang="en-US" dirty="0">
                <a:effectLst/>
                <a:latin typeface="Helvetica" pitchFamily="2" charset="0"/>
              </a:rPr>
              <a:t>﻿﻿- </a:t>
            </a:r>
            <a:r>
              <a:rPr lang="en-US" sz="2800" dirty="0">
                <a:effectLst/>
                <a:latin typeface="Helvetica" pitchFamily="2" charset="0"/>
              </a:rPr>
              <a:t>Made up of three sublayers</a:t>
            </a:r>
          </a:p>
          <a:p>
            <a:pPr>
              <a:buFont typeface="Arial" panose="020B0604020202020204" pitchFamily="34" charset="0"/>
              <a:buChar char="•"/>
            </a:pPr>
            <a:r>
              <a:rPr lang="en-US" dirty="0">
                <a:effectLst/>
                <a:latin typeface="Helvetica" pitchFamily="2" charset="0"/>
              </a:rPr>
              <a:t>﻿﻿Epithelium</a:t>
            </a:r>
          </a:p>
          <a:p>
            <a:pPr>
              <a:buFont typeface="Arial" panose="020B0604020202020204" pitchFamily="34" charset="0"/>
              <a:buChar char="•"/>
            </a:pPr>
            <a:r>
              <a:rPr lang="en-US" dirty="0">
                <a:effectLst/>
                <a:latin typeface="Helvetica" pitchFamily="2" charset="0"/>
              </a:rPr>
              <a:t>﻿﻿Lamina propria</a:t>
            </a:r>
          </a:p>
          <a:p>
            <a:pPr>
              <a:buFont typeface="Arial" panose="020B0604020202020204" pitchFamily="34" charset="0"/>
              <a:buChar char="•"/>
            </a:pPr>
            <a:r>
              <a:rPr lang="en-US" dirty="0">
                <a:effectLst/>
                <a:latin typeface="Helvetica" pitchFamily="2" charset="0"/>
              </a:rPr>
              <a:t>﻿﻿ Muscularis mucosae</a:t>
            </a:r>
          </a:p>
          <a:p>
            <a:endParaRPr lang="en-US" dirty="0"/>
          </a:p>
        </p:txBody>
      </p:sp>
    </p:spTree>
    <p:extLst>
      <p:ext uri="{BB962C8B-B14F-4D97-AF65-F5344CB8AC3E}">
        <p14:creationId xmlns:p14="http://schemas.microsoft.com/office/powerpoint/2010/main" val="2190951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CE889-8BBB-C0CE-CBE5-3F9B468CA1BD}"/>
              </a:ext>
            </a:extLst>
          </p:cNvPr>
          <p:cNvSpPr>
            <a:spLocks noGrp="1"/>
          </p:cNvSpPr>
          <p:nvPr>
            <p:ph type="title"/>
          </p:nvPr>
        </p:nvSpPr>
        <p:spPr/>
        <p:txBody>
          <a:bodyPr/>
          <a:lstStyle/>
          <a:p>
            <a:r>
              <a:rPr lang="en-US" dirty="0"/>
              <a:t>Histology part 2</a:t>
            </a:r>
          </a:p>
        </p:txBody>
      </p:sp>
      <p:sp>
        <p:nvSpPr>
          <p:cNvPr id="3" name="Content Placeholder 2">
            <a:extLst>
              <a:ext uri="{FF2B5EF4-FFF2-40B4-BE49-F238E27FC236}">
                <a16:creationId xmlns:a16="http://schemas.microsoft.com/office/drawing/2014/main" id="{D8BA39C2-20B7-1EB9-5034-0C07E11AEDC6}"/>
              </a:ext>
            </a:extLst>
          </p:cNvPr>
          <p:cNvSpPr>
            <a:spLocks noGrp="1"/>
          </p:cNvSpPr>
          <p:nvPr>
            <p:ph idx="1"/>
          </p:nvPr>
        </p:nvSpPr>
        <p:spPr/>
        <p:txBody>
          <a:bodyPr/>
          <a:lstStyle/>
          <a:p>
            <a:pPr marL="0" indent="0">
              <a:buNone/>
            </a:pPr>
            <a:r>
              <a:rPr lang="en-US" sz="2800" dirty="0">
                <a:latin typeface="Helvetica" pitchFamily="2" charset="0"/>
              </a:rPr>
              <a:t>2. </a:t>
            </a:r>
            <a:r>
              <a:rPr lang="en-US" sz="2800" dirty="0">
                <a:effectLst/>
                <a:latin typeface="Helvetica" pitchFamily="2" charset="0"/>
              </a:rPr>
              <a:t>Submucosa</a:t>
            </a:r>
          </a:p>
          <a:p>
            <a:pPr>
              <a:buFont typeface="Arial" panose="020B0604020202020204" pitchFamily="34" charset="0"/>
              <a:buChar char="•"/>
            </a:pPr>
            <a:r>
              <a:rPr lang="en-US" dirty="0">
                <a:effectLst/>
                <a:latin typeface="Helvetica" pitchFamily="2" charset="0"/>
              </a:rPr>
              <a:t>﻿﻿Consists of areolar connective tissue</a:t>
            </a:r>
          </a:p>
          <a:p>
            <a:pPr>
              <a:buFont typeface="Arial" panose="020B0604020202020204" pitchFamily="34" charset="0"/>
              <a:buChar char="•"/>
            </a:pPr>
            <a:r>
              <a:rPr lang="en-US" dirty="0">
                <a:effectLst/>
                <a:latin typeface="Helvetica" pitchFamily="2" charset="0"/>
              </a:rPr>
              <a:t>﻿﻿</a:t>
            </a:r>
            <a:r>
              <a:rPr lang="en-US" dirty="0">
                <a:effectLst/>
                <a:highlight>
                  <a:srgbClr val="FFFF00"/>
                </a:highlight>
                <a:latin typeface="Helvetica" pitchFamily="2" charset="0"/>
              </a:rPr>
              <a:t>Contains blood and lymphatic vessels</a:t>
            </a:r>
            <a:r>
              <a:rPr lang="en-US" dirty="0">
                <a:effectLst/>
                <a:latin typeface="Helvetica" pitchFamily="2" charset="0"/>
              </a:rPr>
              <a:t>, lymphoid follicles, and submucosal nerve plexus that supply surrounding GI tract tissues</a:t>
            </a:r>
          </a:p>
          <a:p>
            <a:pPr>
              <a:buFont typeface="Arial" panose="020B0604020202020204" pitchFamily="34" charset="0"/>
              <a:buChar char="•"/>
            </a:pPr>
            <a:r>
              <a:rPr lang="en-US" dirty="0">
                <a:effectLst/>
                <a:latin typeface="Helvetica" pitchFamily="2" charset="0"/>
              </a:rPr>
              <a:t>﻿﻿Has abundant amount of elastic tissues that help organs to regain shape after storing large meal</a:t>
            </a:r>
          </a:p>
          <a:p>
            <a:pPr marL="0" indent="0">
              <a:buNone/>
            </a:pPr>
            <a:r>
              <a:rPr lang="en-US" sz="2800" dirty="0">
                <a:effectLst/>
                <a:latin typeface="Helvetica" pitchFamily="2" charset="0"/>
              </a:rPr>
              <a:t>3. Muscularis externa</a:t>
            </a:r>
          </a:p>
          <a:p>
            <a:pPr>
              <a:buFont typeface="Arial" panose="020B0604020202020204" pitchFamily="34" charset="0"/>
              <a:buChar char="•"/>
            </a:pPr>
            <a:r>
              <a:rPr lang="en-US" dirty="0">
                <a:effectLst/>
                <a:latin typeface="Helvetica" pitchFamily="2" charset="0"/>
              </a:rPr>
              <a:t>﻿﻿Muscle layer responsible for segmentation and peristalsis</a:t>
            </a:r>
          </a:p>
          <a:p>
            <a:pPr>
              <a:buFont typeface="Arial" panose="020B0604020202020204" pitchFamily="34" charset="0"/>
              <a:buChar char="•"/>
            </a:pPr>
            <a:r>
              <a:rPr lang="en-US" dirty="0">
                <a:effectLst/>
                <a:latin typeface="Helvetica" pitchFamily="2" charset="0"/>
              </a:rPr>
              <a:t>﻿﻿Contains inner circular muscle layer and outer longitudinal layers</a:t>
            </a:r>
          </a:p>
          <a:p>
            <a:r>
              <a:rPr lang="en-US" dirty="0">
                <a:effectLst/>
                <a:latin typeface="Helvetica" pitchFamily="2" charset="0"/>
              </a:rPr>
              <a:t>Circular layer thickens in some areas to form sphincters</a:t>
            </a:r>
          </a:p>
          <a:p>
            <a:endParaRPr lang="en-US" dirty="0"/>
          </a:p>
        </p:txBody>
      </p:sp>
    </p:spTree>
    <p:extLst>
      <p:ext uri="{BB962C8B-B14F-4D97-AF65-F5344CB8AC3E}">
        <p14:creationId xmlns:p14="http://schemas.microsoft.com/office/powerpoint/2010/main" val="1988341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609FB-7CC6-102B-F447-24AD4A7EE2A4}"/>
              </a:ext>
            </a:extLst>
          </p:cNvPr>
          <p:cNvSpPr>
            <a:spLocks noGrp="1"/>
          </p:cNvSpPr>
          <p:nvPr>
            <p:ph type="title"/>
          </p:nvPr>
        </p:nvSpPr>
        <p:spPr/>
        <p:txBody>
          <a:bodyPr/>
          <a:lstStyle/>
          <a:p>
            <a:r>
              <a:rPr lang="en-US" dirty="0"/>
              <a:t>Histology part 3</a:t>
            </a:r>
          </a:p>
        </p:txBody>
      </p:sp>
      <p:sp>
        <p:nvSpPr>
          <p:cNvPr id="3" name="Content Placeholder 2">
            <a:extLst>
              <a:ext uri="{FF2B5EF4-FFF2-40B4-BE49-F238E27FC236}">
                <a16:creationId xmlns:a16="http://schemas.microsoft.com/office/drawing/2014/main" id="{86D6FE96-1311-38D4-A2E1-AC6610A9FC65}"/>
              </a:ext>
            </a:extLst>
          </p:cNvPr>
          <p:cNvSpPr>
            <a:spLocks noGrp="1"/>
          </p:cNvSpPr>
          <p:nvPr>
            <p:ph idx="1"/>
          </p:nvPr>
        </p:nvSpPr>
        <p:spPr>
          <a:xfrm>
            <a:off x="777240" y="1825625"/>
            <a:ext cx="4819996" cy="4351338"/>
          </a:xfrm>
        </p:spPr>
        <p:txBody>
          <a:bodyPr/>
          <a:lstStyle/>
          <a:p>
            <a:pPr marL="0" indent="0">
              <a:buNone/>
            </a:pPr>
            <a:r>
              <a:rPr lang="en-US" sz="2800" dirty="0">
                <a:effectLst/>
                <a:latin typeface="Helvetica" pitchFamily="2" charset="0"/>
              </a:rPr>
              <a:t>4. Serosa</a:t>
            </a:r>
          </a:p>
          <a:p>
            <a:pPr>
              <a:buFont typeface="Arial" panose="020B0604020202020204" pitchFamily="34" charset="0"/>
              <a:buChar char="•"/>
            </a:pPr>
            <a:r>
              <a:rPr lang="en-US" dirty="0">
                <a:effectLst/>
                <a:latin typeface="Helvetica" pitchFamily="2" charset="0"/>
              </a:rPr>
              <a:t>﻿The outermost layer, which is made up of the visceral peritoneum</a:t>
            </a:r>
          </a:p>
          <a:p>
            <a:pPr>
              <a:buFont typeface="Arial" panose="020B0604020202020204" pitchFamily="34" charset="0"/>
              <a:buChar char="•"/>
            </a:pPr>
            <a:r>
              <a:rPr lang="en-US" dirty="0">
                <a:effectLst/>
                <a:latin typeface="Helvetica" pitchFamily="2" charset="0"/>
              </a:rPr>
              <a:t>﻿﻿Formed from areolar connective tissue covered with mesothelium (single layer of squamous epithelium) in most organs</a:t>
            </a:r>
          </a:p>
          <a:p>
            <a:endParaRPr lang="en-US" dirty="0"/>
          </a:p>
        </p:txBody>
      </p:sp>
      <p:pic>
        <p:nvPicPr>
          <p:cNvPr id="5" name="Picture 4" descr="A diagram of the human body&#10;&#10;AI-generated content may be incorrect.">
            <a:extLst>
              <a:ext uri="{FF2B5EF4-FFF2-40B4-BE49-F238E27FC236}">
                <a16:creationId xmlns:a16="http://schemas.microsoft.com/office/drawing/2014/main" id="{313335B6-3F9B-306A-7984-24A000FF56A7}"/>
              </a:ext>
            </a:extLst>
          </p:cNvPr>
          <p:cNvPicPr>
            <a:picLocks noChangeAspect="1"/>
          </p:cNvPicPr>
          <p:nvPr/>
        </p:nvPicPr>
        <p:blipFill>
          <a:blip r:embed="rId3"/>
          <a:stretch>
            <a:fillRect/>
          </a:stretch>
        </p:blipFill>
        <p:spPr>
          <a:xfrm>
            <a:off x="5694218" y="0"/>
            <a:ext cx="6941128" cy="6858000"/>
          </a:xfrm>
          <a:prstGeom prst="rect">
            <a:avLst/>
          </a:prstGeom>
        </p:spPr>
      </p:pic>
      <p:sp>
        <p:nvSpPr>
          <p:cNvPr id="6" name="TextBox 5">
            <a:extLst>
              <a:ext uri="{FF2B5EF4-FFF2-40B4-BE49-F238E27FC236}">
                <a16:creationId xmlns:a16="http://schemas.microsoft.com/office/drawing/2014/main" id="{8384732A-0BDD-A76D-7623-BC940F10F558}"/>
              </a:ext>
            </a:extLst>
          </p:cNvPr>
          <p:cNvSpPr txBox="1"/>
          <p:nvPr/>
        </p:nvSpPr>
        <p:spPr>
          <a:xfrm>
            <a:off x="2695074" y="6436895"/>
            <a:ext cx="2737096" cy="369332"/>
          </a:xfrm>
          <a:prstGeom prst="rect">
            <a:avLst/>
          </a:prstGeom>
          <a:noFill/>
        </p:spPr>
        <p:txBody>
          <a:bodyPr wrap="none" rtlCol="0">
            <a:spAutoFit/>
          </a:bodyPr>
          <a:lstStyle/>
          <a:p>
            <a:r>
              <a:rPr lang="en-US" dirty="0"/>
              <a:t>Gross anatomy of GI tissue </a:t>
            </a:r>
          </a:p>
        </p:txBody>
      </p:sp>
    </p:spTree>
    <p:extLst>
      <p:ext uri="{BB962C8B-B14F-4D97-AF65-F5344CB8AC3E}">
        <p14:creationId xmlns:p14="http://schemas.microsoft.com/office/powerpoint/2010/main" val="2144654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D767E3F-5FD8-43EF-92CC-71463D47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1032">
            <a:extLst>
              <a:ext uri="{FF2B5EF4-FFF2-40B4-BE49-F238E27FC236}">
                <a16:creationId xmlns:a16="http://schemas.microsoft.com/office/drawing/2014/main" id="{53326BAA-9686-4D37-B702-A459A43F9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65F6684E-C2F2-2DA5-E2CE-67ACCEFFBE52}"/>
              </a:ext>
            </a:extLst>
          </p:cNvPr>
          <p:cNvSpPr>
            <a:spLocks noGrp="1"/>
          </p:cNvSpPr>
          <p:nvPr>
            <p:ph type="ctrTitle"/>
          </p:nvPr>
        </p:nvSpPr>
        <p:spPr>
          <a:xfrm>
            <a:off x="777239" y="1122363"/>
            <a:ext cx="5047488" cy="2387600"/>
          </a:xfrm>
        </p:spPr>
        <p:txBody>
          <a:bodyPr>
            <a:normAutofit/>
          </a:bodyPr>
          <a:lstStyle/>
          <a:p>
            <a:pPr algn="l"/>
            <a:r>
              <a:rPr lang="en-US"/>
              <a:t>The Mouth </a:t>
            </a:r>
          </a:p>
        </p:txBody>
      </p:sp>
      <p:sp>
        <p:nvSpPr>
          <p:cNvPr id="3" name="Subtitle 2">
            <a:extLst>
              <a:ext uri="{FF2B5EF4-FFF2-40B4-BE49-F238E27FC236}">
                <a16:creationId xmlns:a16="http://schemas.microsoft.com/office/drawing/2014/main" id="{ED444046-AC38-0158-825C-6A69278ACA0A}"/>
              </a:ext>
            </a:extLst>
          </p:cNvPr>
          <p:cNvSpPr>
            <a:spLocks noGrp="1"/>
          </p:cNvSpPr>
          <p:nvPr>
            <p:ph type="subTitle" idx="1"/>
          </p:nvPr>
        </p:nvSpPr>
        <p:spPr>
          <a:xfrm>
            <a:off x="777239" y="3602038"/>
            <a:ext cx="5047488" cy="1655762"/>
          </a:xfrm>
        </p:spPr>
        <p:txBody>
          <a:bodyPr>
            <a:normAutofit/>
          </a:bodyPr>
          <a:lstStyle/>
          <a:p>
            <a:pPr algn="l"/>
            <a:endParaRPr lang="en-US"/>
          </a:p>
        </p:txBody>
      </p:sp>
      <p:sp>
        <p:nvSpPr>
          <p:cNvPr id="1035" name="Oval 1">
            <a:extLst>
              <a:ext uri="{FF2B5EF4-FFF2-40B4-BE49-F238E27FC236}">
                <a16:creationId xmlns:a16="http://schemas.microsoft.com/office/drawing/2014/main" id="{AB330529-CB1E-4112-8F01-435C2E299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1411" y="557332"/>
            <a:ext cx="5743337" cy="5743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7" name="decorative circles">
            <a:extLst>
              <a:ext uri="{FF2B5EF4-FFF2-40B4-BE49-F238E27FC236}">
                <a16:creationId xmlns:a16="http://schemas.microsoft.com/office/drawing/2014/main" id="{A6BAEEFE-5A15-4E44-B100-CFD7F5D6D0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70062" y="289695"/>
            <a:ext cx="4971115" cy="6138399"/>
            <a:chOff x="6870062" y="289695"/>
            <a:chExt cx="4971115" cy="6138399"/>
          </a:xfrm>
        </p:grpSpPr>
        <p:sp>
          <p:nvSpPr>
            <p:cNvPr id="1038" name="Oval 1037">
              <a:extLst>
                <a:ext uri="{FF2B5EF4-FFF2-40B4-BE49-F238E27FC236}">
                  <a16:creationId xmlns:a16="http://schemas.microsoft.com/office/drawing/2014/main" id="{9F653A2A-2CD3-4B8D-B1DB-0B410110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Oval 1038">
              <a:extLst>
                <a:ext uri="{FF2B5EF4-FFF2-40B4-BE49-F238E27FC236}">
                  <a16:creationId xmlns:a16="http://schemas.microsoft.com/office/drawing/2014/main" id="{7B14CA02-0561-4C97-8FF3-95C5A5679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74736" y="5667686"/>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Oval 1039">
              <a:extLst>
                <a:ext uri="{FF2B5EF4-FFF2-40B4-BE49-F238E27FC236}">
                  <a16:creationId xmlns:a16="http://schemas.microsoft.com/office/drawing/2014/main" id="{5D1DCF05-9A46-4ED2-9213-6762C6975A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27805" y="5275653"/>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Oval 1040">
              <a:extLst>
                <a:ext uri="{FF2B5EF4-FFF2-40B4-BE49-F238E27FC236}">
                  <a16:creationId xmlns:a16="http://schemas.microsoft.com/office/drawing/2014/main" id="{7C2DFB0F-9C5B-42B4-A4C5-1C4308E5E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9847" y="59428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Oval 1041">
              <a:extLst>
                <a:ext uri="{FF2B5EF4-FFF2-40B4-BE49-F238E27FC236}">
                  <a16:creationId xmlns:a16="http://schemas.microsoft.com/office/drawing/2014/main" id="{09002102-7C3F-4562-B6C9-B6662E8A2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1540" y="655922"/>
              <a:ext cx="466441" cy="466441"/>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Oval 1042">
              <a:extLst>
                <a:ext uri="{FF2B5EF4-FFF2-40B4-BE49-F238E27FC236}">
                  <a16:creationId xmlns:a16="http://schemas.microsoft.com/office/drawing/2014/main" id="{38ABC509-D5C1-4B54-88A3-76D47A1A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Oval 1043">
              <a:extLst>
                <a:ext uri="{FF2B5EF4-FFF2-40B4-BE49-F238E27FC236}">
                  <a16:creationId xmlns:a16="http://schemas.microsoft.com/office/drawing/2014/main" id="{69564177-4282-4F98-81F4-F758FF774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63367" y="6122314"/>
              <a:ext cx="305780" cy="305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a16="http://schemas.microsoft.com/office/drawing/2014/main" id="{2B760430-7B8B-4E35-A89B-197E32999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0062" y="5959435"/>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CrossFit | The Gastrointestinal System: The Mouth and Tongue">
            <a:extLst>
              <a:ext uri="{FF2B5EF4-FFF2-40B4-BE49-F238E27FC236}">
                <a16:creationId xmlns:a16="http://schemas.microsoft.com/office/drawing/2014/main" id="{1F89A95B-C21F-643A-FC8D-1AD8755351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3" t="6917" r="1562" b="7582"/>
          <a:stretch/>
        </p:blipFill>
        <p:spPr bwMode="auto">
          <a:xfrm>
            <a:off x="6983429" y="1679695"/>
            <a:ext cx="4534992" cy="357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398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156-8274-9936-0F79-C8E04B192FF4}"/>
              </a:ext>
            </a:extLst>
          </p:cNvPr>
          <p:cNvSpPr>
            <a:spLocks noGrp="1"/>
          </p:cNvSpPr>
          <p:nvPr>
            <p:ph type="title"/>
          </p:nvPr>
        </p:nvSpPr>
        <p:spPr/>
        <p:txBody>
          <a:bodyPr/>
          <a:lstStyle/>
          <a:p>
            <a:r>
              <a:rPr lang="en-US"/>
              <a:t>The Mouth </a:t>
            </a:r>
            <a:endParaRPr lang="en-US" dirty="0"/>
          </a:p>
        </p:txBody>
      </p:sp>
      <p:sp>
        <p:nvSpPr>
          <p:cNvPr id="3" name="Content Placeholder 2">
            <a:extLst>
              <a:ext uri="{FF2B5EF4-FFF2-40B4-BE49-F238E27FC236}">
                <a16:creationId xmlns:a16="http://schemas.microsoft.com/office/drawing/2014/main" id="{9D35284E-EE01-2731-9904-D0A0F0E89749}"/>
              </a:ext>
            </a:extLst>
          </p:cNvPr>
          <p:cNvSpPr>
            <a:spLocks noGrp="1"/>
          </p:cNvSpPr>
          <p:nvPr>
            <p:ph idx="1"/>
          </p:nvPr>
        </p:nvSpPr>
        <p:spPr/>
        <p:txBody>
          <a:bodyPr/>
          <a:lstStyle/>
          <a:p>
            <a:pPr marL="0" indent="0">
              <a:buNone/>
            </a:pPr>
            <a:r>
              <a:rPr lang="en-US" b="1" i="0">
                <a:solidFill>
                  <a:srgbClr val="000000"/>
                </a:solidFill>
                <a:effectLst/>
                <a:latin typeface="TT Commons"/>
              </a:rPr>
              <a:t>Buccal Cavity:</a:t>
            </a:r>
            <a:r>
              <a:rPr lang="en-US" b="0" i="0">
                <a:solidFill>
                  <a:srgbClr val="000000"/>
                </a:solidFill>
                <a:effectLst/>
                <a:latin typeface="TT Commons"/>
              </a:rPr>
              <a:t> This is another term for the mouth cavity, where the initial stages of digestion occur.</a:t>
            </a:r>
          </a:p>
          <a:p>
            <a:pPr marL="0" indent="0">
              <a:buNone/>
            </a:pPr>
            <a:br>
              <a:rPr lang="en-US" b="1" i="0">
                <a:solidFill>
                  <a:srgbClr val="000000"/>
                </a:solidFill>
                <a:effectLst/>
                <a:latin typeface="TT Commons"/>
              </a:rPr>
            </a:br>
            <a:r>
              <a:rPr lang="en-US" b="1" i="0">
                <a:solidFill>
                  <a:srgbClr val="000000"/>
                </a:solidFill>
                <a:effectLst/>
                <a:latin typeface="TT Commons"/>
              </a:rPr>
              <a:t>Divisions of the Palate:</a:t>
            </a:r>
            <a:endParaRPr lang="en-US" b="0" i="0">
              <a:solidFill>
                <a:srgbClr val="000000"/>
              </a:solidFill>
              <a:effectLst/>
              <a:latin typeface="TT Commons"/>
            </a:endParaRPr>
          </a:p>
          <a:p>
            <a:pPr marL="742950" lvl="1" indent="-285750" algn="l">
              <a:buFont typeface="Arial" panose="020B0604020202020204" pitchFamily="34" charset="0"/>
              <a:buChar char="•"/>
            </a:pPr>
            <a:r>
              <a:rPr lang="en-US" b="1" i="0">
                <a:solidFill>
                  <a:srgbClr val="000000"/>
                </a:solidFill>
                <a:effectLst/>
                <a:latin typeface="TT Commons"/>
              </a:rPr>
              <a:t>Hard Palate:</a:t>
            </a:r>
            <a:r>
              <a:rPr lang="en-US" b="0" i="0">
                <a:solidFill>
                  <a:srgbClr val="000000"/>
                </a:solidFill>
                <a:effectLst/>
                <a:latin typeface="TT Commons"/>
              </a:rPr>
              <a:t> The bony front part of the roof of the mouth.</a:t>
            </a:r>
          </a:p>
          <a:p>
            <a:pPr marL="742950" lvl="1" indent="-285750" algn="l">
              <a:buFont typeface="Arial" panose="020B0604020202020204" pitchFamily="34" charset="0"/>
              <a:buChar char="•"/>
            </a:pPr>
            <a:r>
              <a:rPr lang="en-US" b="1" i="0">
                <a:solidFill>
                  <a:srgbClr val="000000"/>
                </a:solidFill>
                <a:effectLst/>
                <a:latin typeface="TT Commons"/>
              </a:rPr>
              <a:t>Soft Palate:</a:t>
            </a:r>
            <a:r>
              <a:rPr lang="en-US" b="0" i="0">
                <a:solidFill>
                  <a:srgbClr val="000000"/>
                </a:solidFill>
                <a:effectLst/>
                <a:latin typeface="TT Commons"/>
              </a:rPr>
              <a:t> The muscular back part of the roof of the mouth.</a:t>
            </a:r>
          </a:p>
          <a:p>
            <a:pPr algn="l">
              <a:buFont typeface="Arial" panose="020B0604020202020204" pitchFamily="34" charset="0"/>
              <a:buChar char="•"/>
            </a:pPr>
            <a:r>
              <a:rPr lang="en-US" b="1" i="0">
                <a:solidFill>
                  <a:srgbClr val="000000"/>
                </a:solidFill>
                <a:effectLst/>
                <a:latin typeface="TT Commons"/>
              </a:rPr>
              <a:t>Tongue:</a:t>
            </a:r>
            <a:r>
              <a:rPr lang="en-US" b="0" i="0">
                <a:solidFill>
                  <a:srgbClr val="000000"/>
                </a:solidFill>
                <a:effectLst/>
                <a:latin typeface="TT Commons"/>
              </a:rPr>
              <a:t> A muscular organ that helps in manipulating food for chewing and swallowing; it also contains taste buds.</a:t>
            </a:r>
          </a:p>
          <a:p>
            <a:pPr algn="l">
              <a:buFont typeface="Arial" panose="020B0604020202020204" pitchFamily="34" charset="0"/>
              <a:buChar char="•"/>
            </a:pPr>
            <a:r>
              <a:rPr lang="en-US" b="1" i="0">
                <a:solidFill>
                  <a:srgbClr val="000000"/>
                </a:solidFill>
                <a:effectLst/>
                <a:latin typeface="TT Commons"/>
              </a:rPr>
              <a:t>Salivary Glands:</a:t>
            </a:r>
            <a:r>
              <a:rPr lang="en-US" b="0" i="0">
                <a:solidFill>
                  <a:srgbClr val="000000"/>
                </a:solidFill>
                <a:effectLst/>
                <a:latin typeface="TT Commons"/>
              </a:rPr>
              <a:t> Glands that produce saliva, which wets food and contains the enzyme </a:t>
            </a:r>
            <a:r>
              <a:rPr lang="en-US" b="1" i="0">
                <a:solidFill>
                  <a:srgbClr val="000000"/>
                </a:solidFill>
                <a:effectLst/>
                <a:latin typeface="TT Commons"/>
              </a:rPr>
              <a:t>amylase</a:t>
            </a:r>
            <a:r>
              <a:rPr lang="en-US" b="0" i="0">
                <a:solidFill>
                  <a:srgbClr val="000000"/>
                </a:solidFill>
                <a:effectLst/>
                <a:latin typeface="TT Commons"/>
              </a:rPr>
              <a:t> to begin the digestion of starches.</a:t>
            </a:r>
          </a:p>
          <a:p>
            <a:pPr algn="l">
              <a:buFont typeface="Arial" panose="020B0604020202020204" pitchFamily="34" charset="0"/>
              <a:buChar char="•"/>
            </a:pPr>
            <a:r>
              <a:rPr lang="en-US" b="1" i="0">
                <a:solidFill>
                  <a:srgbClr val="000000"/>
                </a:solidFill>
                <a:effectLst/>
                <a:latin typeface="TT Commons"/>
              </a:rPr>
              <a:t>Types of Teeth:</a:t>
            </a:r>
            <a:endParaRPr lang="en-US" b="0" i="0">
              <a:solidFill>
                <a:srgbClr val="000000"/>
              </a:solidFill>
              <a:effectLst/>
              <a:latin typeface="TT Commons"/>
            </a:endParaRPr>
          </a:p>
          <a:p>
            <a:pPr marL="742950" lvl="1" indent="-285750" algn="l">
              <a:buFont typeface="Arial" panose="020B0604020202020204" pitchFamily="34" charset="0"/>
              <a:buChar char="•"/>
            </a:pPr>
            <a:r>
              <a:rPr lang="en-US" b="1" i="0">
                <a:solidFill>
                  <a:srgbClr val="000000"/>
                </a:solidFill>
                <a:effectLst/>
                <a:latin typeface="TT Commons"/>
              </a:rPr>
              <a:t>Incisors:</a:t>
            </a:r>
            <a:r>
              <a:rPr lang="en-US" b="0" i="0">
                <a:solidFill>
                  <a:srgbClr val="000000"/>
                </a:solidFill>
                <a:effectLst/>
                <a:latin typeface="TT Commons"/>
              </a:rPr>
              <a:t> For cutting food.</a:t>
            </a:r>
          </a:p>
          <a:p>
            <a:pPr marL="742950" lvl="1" indent="-285750" algn="l">
              <a:buFont typeface="Arial" panose="020B0604020202020204" pitchFamily="34" charset="0"/>
              <a:buChar char="•"/>
            </a:pPr>
            <a:r>
              <a:rPr lang="en-US" b="1" i="0">
                <a:solidFill>
                  <a:srgbClr val="000000"/>
                </a:solidFill>
                <a:effectLst/>
                <a:latin typeface="TT Commons"/>
              </a:rPr>
              <a:t>Canines:</a:t>
            </a:r>
            <a:r>
              <a:rPr lang="en-US" b="0" i="0">
                <a:solidFill>
                  <a:srgbClr val="000000"/>
                </a:solidFill>
                <a:effectLst/>
                <a:latin typeface="TT Commons"/>
              </a:rPr>
              <a:t> For tearing food.</a:t>
            </a:r>
          </a:p>
          <a:p>
            <a:pPr marL="742950" lvl="1" indent="-285750" algn="l">
              <a:buFont typeface="Arial" panose="020B0604020202020204" pitchFamily="34" charset="0"/>
              <a:buChar char="•"/>
            </a:pPr>
            <a:r>
              <a:rPr lang="en-US" b="1" i="0">
                <a:solidFill>
                  <a:srgbClr val="000000"/>
                </a:solidFill>
                <a:effectLst/>
                <a:latin typeface="TT Commons"/>
              </a:rPr>
              <a:t>Premolars and Molars:</a:t>
            </a:r>
            <a:r>
              <a:rPr lang="en-US" b="0" i="0">
                <a:solidFill>
                  <a:srgbClr val="000000"/>
                </a:solidFill>
                <a:effectLst/>
                <a:latin typeface="TT Commons"/>
              </a:rPr>
              <a:t> For grinding and crushing food.</a:t>
            </a:r>
          </a:p>
          <a:p>
            <a:endParaRPr lang="en-US" dirty="0"/>
          </a:p>
        </p:txBody>
      </p:sp>
      <p:pic>
        <p:nvPicPr>
          <p:cNvPr id="2050" name="Picture 2" descr="Gastrointestinal tract 1: the mouth and oesophagus | Nursing Times">
            <a:extLst>
              <a:ext uri="{FF2B5EF4-FFF2-40B4-BE49-F238E27FC236}">
                <a16:creationId xmlns:a16="http://schemas.microsoft.com/office/drawing/2014/main" id="{D7CA8F11-ADB5-B7A3-DC7F-4F574CC7B4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63" t="13432" r="5619" b="10700"/>
          <a:stretch/>
        </p:blipFill>
        <p:spPr bwMode="auto">
          <a:xfrm>
            <a:off x="7169108" y="4572000"/>
            <a:ext cx="502289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429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5B98A-4759-C57A-316E-E8C96B83625F}"/>
              </a:ext>
            </a:extLst>
          </p:cNvPr>
          <p:cNvSpPr>
            <a:spLocks noGrp="1"/>
          </p:cNvSpPr>
          <p:nvPr>
            <p:ph type="title"/>
          </p:nvPr>
        </p:nvSpPr>
        <p:spPr/>
        <p:txBody>
          <a:bodyPr/>
          <a:lstStyle/>
          <a:p>
            <a:r>
              <a:rPr lang="en-US" dirty="0"/>
              <a:t>The Mouth part 2</a:t>
            </a:r>
          </a:p>
        </p:txBody>
      </p:sp>
      <p:sp>
        <p:nvSpPr>
          <p:cNvPr id="3" name="Content Placeholder 2">
            <a:extLst>
              <a:ext uri="{FF2B5EF4-FFF2-40B4-BE49-F238E27FC236}">
                <a16:creationId xmlns:a16="http://schemas.microsoft.com/office/drawing/2014/main" id="{8D9A5C21-434E-A588-C007-6A26CA8AF558}"/>
              </a:ext>
            </a:extLst>
          </p:cNvPr>
          <p:cNvSpPr>
            <a:spLocks noGrp="1"/>
          </p:cNvSpPr>
          <p:nvPr>
            <p:ph idx="1"/>
          </p:nvPr>
        </p:nvSpPr>
        <p:spPr/>
        <p:txBody>
          <a:bodyPr>
            <a:normAutofit lnSpcReduction="10000"/>
          </a:bodyPr>
          <a:lstStyle/>
          <a:p>
            <a:pPr marL="0" indent="0" algn="ctr">
              <a:buNone/>
            </a:pPr>
            <a:r>
              <a:rPr lang="en-US" b="1" i="0" dirty="0">
                <a:solidFill>
                  <a:srgbClr val="000000"/>
                </a:solidFill>
                <a:effectLst/>
                <a:latin typeface="TT Commons"/>
              </a:rPr>
              <a:t>Contents of Saliva and Their Importance for Digestion:</a:t>
            </a:r>
          </a:p>
          <a:p>
            <a:pPr algn="l">
              <a:buFont typeface="Arial" panose="020B0604020202020204" pitchFamily="34" charset="0"/>
              <a:buChar char="•"/>
            </a:pPr>
            <a:r>
              <a:rPr lang="en-US" b="1" i="0" dirty="0">
                <a:solidFill>
                  <a:srgbClr val="000000"/>
                </a:solidFill>
                <a:effectLst/>
                <a:latin typeface="TT Commons"/>
              </a:rPr>
              <a:t>Water:</a:t>
            </a:r>
            <a:r>
              <a:rPr lang="en-US" b="0" i="0" dirty="0">
                <a:solidFill>
                  <a:srgbClr val="000000"/>
                </a:solidFill>
                <a:effectLst/>
                <a:latin typeface="TT Commons"/>
              </a:rPr>
              <a:t> Saliva is primarily composed of water, which helps moisten food, making it easier to chew and swallow.</a:t>
            </a:r>
          </a:p>
          <a:p>
            <a:pPr algn="l">
              <a:buFont typeface="Arial" panose="020B0604020202020204" pitchFamily="34" charset="0"/>
              <a:buChar char="•"/>
            </a:pPr>
            <a:r>
              <a:rPr lang="en-US" b="1" i="0" dirty="0">
                <a:solidFill>
                  <a:srgbClr val="000000"/>
                </a:solidFill>
                <a:effectLst/>
                <a:latin typeface="TT Commons"/>
              </a:rPr>
              <a:t>Enzymes:</a:t>
            </a:r>
            <a:endParaRPr lang="en-US" b="0" i="0" dirty="0">
              <a:solidFill>
                <a:srgbClr val="000000"/>
              </a:solidFill>
              <a:effectLst/>
              <a:latin typeface="TT Commons"/>
            </a:endParaRPr>
          </a:p>
          <a:p>
            <a:pPr marL="742950" lvl="1" indent="-285750" algn="l">
              <a:buFont typeface="Arial" panose="020B0604020202020204" pitchFamily="34" charset="0"/>
              <a:buChar char="•"/>
            </a:pPr>
            <a:r>
              <a:rPr lang="en-US" b="1" i="0" dirty="0">
                <a:solidFill>
                  <a:srgbClr val="000000"/>
                </a:solidFill>
                <a:effectLst/>
                <a:latin typeface="TT Commons"/>
              </a:rPr>
              <a:t>Amylase:</a:t>
            </a:r>
            <a:r>
              <a:rPr lang="en-US" b="0" i="0" dirty="0">
                <a:solidFill>
                  <a:srgbClr val="000000"/>
                </a:solidFill>
                <a:effectLst/>
                <a:latin typeface="TT Commons"/>
              </a:rPr>
              <a:t> Begins the digestion of starches by breaking them down into simpler sugars.</a:t>
            </a:r>
          </a:p>
          <a:p>
            <a:pPr algn="l">
              <a:buFont typeface="Arial" panose="020B0604020202020204" pitchFamily="34" charset="0"/>
              <a:buChar char="•"/>
            </a:pPr>
            <a:r>
              <a:rPr lang="en-US" b="1" i="0" dirty="0">
                <a:solidFill>
                  <a:srgbClr val="000000"/>
                </a:solidFill>
                <a:effectLst/>
                <a:latin typeface="TT Commons"/>
              </a:rPr>
              <a:t>Mucus:</a:t>
            </a:r>
            <a:r>
              <a:rPr lang="en-US" b="0" i="0" dirty="0">
                <a:solidFill>
                  <a:srgbClr val="000000"/>
                </a:solidFill>
                <a:effectLst/>
                <a:latin typeface="TT Commons"/>
              </a:rPr>
              <a:t> Lubricates the food, aiding in the formation of a bolus for easier swallowing.</a:t>
            </a:r>
          </a:p>
          <a:p>
            <a:pPr algn="l">
              <a:buFont typeface="Arial" panose="020B0604020202020204" pitchFamily="34" charset="0"/>
              <a:buChar char="•"/>
            </a:pPr>
            <a:r>
              <a:rPr lang="en-US" b="1" i="0" dirty="0">
                <a:solidFill>
                  <a:srgbClr val="000000"/>
                </a:solidFill>
                <a:effectLst/>
                <a:latin typeface="TT Commons"/>
              </a:rPr>
              <a:t>Electrolytes:</a:t>
            </a:r>
            <a:r>
              <a:rPr lang="en-US" b="0" i="0" dirty="0">
                <a:solidFill>
                  <a:srgbClr val="000000"/>
                </a:solidFill>
                <a:effectLst/>
                <a:latin typeface="TT Commons"/>
              </a:rPr>
              <a:t> Such as sodium, potassium, and bicarbonate, which help maintain the pH balance in the mouth.</a:t>
            </a:r>
          </a:p>
          <a:p>
            <a:pPr algn="l">
              <a:buFont typeface="Arial" panose="020B0604020202020204" pitchFamily="34" charset="0"/>
              <a:buChar char="•"/>
            </a:pPr>
            <a:r>
              <a:rPr lang="en-US" b="1" i="0" dirty="0">
                <a:solidFill>
                  <a:srgbClr val="000000"/>
                </a:solidFill>
                <a:effectLst/>
                <a:latin typeface="TT Commons"/>
              </a:rPr>
              <a:t>Antibacterial Compounds:</a:t>
            </a:r>
            <a:r>
              <a:rPr lang="en-US" b="0" i="0" dirty="0">
                <a:solidFill>
                  <a:srgbClr val="000000"/>
                </a:solidFill>
                <a:effectLst/>
                <a:latin typeface="TT Commons"/>
              </a:rPr>
              <a:t> Help control bacterial growth in the mouth.</a:t>
            </a:r>
          </a:p>
          <a:p>
            <a:pPr algn="l">
              <a:buFont typeface="Arial" panose="020B0604020202020204" pitchFamily="34" charset="0"/>
              <a:buChar char="•"/>
            </a:pPr>
            <a:r>
              <a:rPr lang="en-US" b="1" i="0" dirty="0">
                <a:solidFill>
                  <a:srgbClr val="000000"/>
                </a:solidFill>
                <a:effectLst/>
                <a:latin typeface="TT Commons"/>
              </a:rPr>
              <a:t>Importance:</a:t>
            </a:r>
            <a:r>
              <a:rPr lang="en-US" b="0" i="0" dirty="0">
                <a:solidFill>
                  <a:srgbClr val="000000"/>
                </a:solidFill>
                <a:effectLst/>
                <a:latin typeface="TT Commons"/>
              </a:rPr>
              <a:t> Saliva initiates the digestive process, protects the oral cavity, and facilitates taste and swallowing. </a:t>
            </a:r>
          </a:p>
          <a:p>
            <a:pPr algn="l">
              <a:buFont typeface="Arial" panose="020B0604020202020204" pitchFamily="34" charset="0"/>
              <a:buChar char="•"/>
            </a:pPr>
            <a:r>
              <a:rPr lang="en-US" b="1" i="0" dirty="0">
                <a:solidFill>
                  <a:srgbClr val="000000"/>
                </a:solidFill>
                <a:effectLst/>
                <a:latin typeface="TT Commons"/>
              </a:rPr>
              <a:t>Mastication:</a:t>
            </a:r>
            <a:r>
              <a:rPr lang="en-US" b="0" i="0" dirty="0">
                <a:solidFill>
                  <a:srgbClr val="000000"/>
                </a:solidFill>
                <a:effectLst/>
                <a:latin typeface="TT Commons"/>
              </a:rPr>
              <a:t> refers to the process of chewing, where food is broken down into smaller pieces by the teeth, increasing the surface area for enzymes to act upon during digestion.</a:t>
            </a:r>
          </a:p>
          <a:p>
            <a:endParaRPr lang="en-US" dirty="0"/>
          </a:p>
        </p:txBody>
      </p:sp>
    </p:spTree>
    <p:extLst>
      <p:ext uri="{BB962C8B-B14F-4D97-AF65-F5344CB8AC3E}">
        <p14:creationId xmlns:p14="http://schemas.microsoft.com/office/powerpoint/2010/main" val="2866161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D767E3F-5FD8-43EF-92CC-71463D47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3326BAA-9686-4D37-B702-A459A43F9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935B0869-A630-5C12-2C8F-39DF5F87C1AD}"/>
              </a:ext>
            </a:extLst>
          </p:cNvPr>
          <p:cNvSpPr>
            <a:spLocks noGrp="1"/>
          </p:cNvSpPr>
          <p:nvPr>
            <p:ph type="ctrTitle"/>
          </p:nvPr>
        </p:nvSpPr>
        <p:spPr>
          <a:xfrm>
            <a:off x="777239" y="1122363"/>
            <a:ext cx="5047488" cy="2387600"/>
          </a:xfrm>
        </p:spPr>
        <p:txBody>
          <a:bodyPr>
            <a:normAutofit/>
          </a:bodyPr>
          <a:lstStyle/>
          <a:p>
            <a:pPr algn="l"/>
            <a:r>
              <a:rPr lang="en-US" dirty="0"/>
              <a:t>Pharynx and Esophagus</a:t>
            </a:r>
          </a:p>
        </p:txBody>
      </p:sp>
      <p:sp>
        <p:nvSpPr>
          <p:cNvPr id="3" name="Subtitle 2">
            <a:extLst>
              <a:ext uri="{FF2B5EF4-FFF2-40B4-BE49-F238E27FC236}">
                <a16:creationId xmlns:a16="http://schemas.microsoft.com/office/drawing/2014/main" id="{24A4C100-6FA2-6936-8206-904B4565FEAF}"/>
              </a:ext>
            </a:extLst>
          </p:cNvPr>
          <p:cNvSpPr>
            <a:spLocks noGrp="1"/>
          </p:cNvSpPr>
          <p:nvPr>
            <p:ph type="subTitle" idx="1"/>
          </p:nvPr>
        </p:nvSpPr>
        <p:spPr>
          <a:xfrm>
            <a:off x="777239" y="3602038"/>
            <a:ext cx="5047488" cy="1655762"/>
          </a:xfrm>
        </p:spPr>
        <p:txBody>
          <a:bodyPr>
            <a:normAutofit/>
          </a:bodyPr>
          <a:lstStyle/>
          <a:p>
            <a:pPr algn="l"/>
            <a:r>
              <a:rPr lang="en-US" dirty="0"/>
              <a:t>(Pharynx is a broad term for other pharynx’s, but you only need to know the Pharynx region)</a:t>
            </a:r>
          </a:p>
        </p:txBody>
      </p:sp>
      <p:sp>
        <p:nvSpPr>
          <p:cNvPr id="26" name="Oval 1">
            <a:extLst>
              <a:ext uri="{FF2B5EF4-FFF2-40B4-BE49-F238E27FC236}">
                <a16:creationId xmlns:a16="http://schemas.microsoft.com/office/drawing/2014/main" id="{AB330529-CB1E-4112-8F01-435C2E299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1411" y="557332"/>
            <a:ext cx="5743337" cy="5743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decorative circles">
            <a:extLst>
              <a:ext uri="{FF2B5EF4-FFF2-40B4-BE49-F238E27FC236}">
                <a16:creationId xmlns:a16="http://schemas.microsoft.com/office/drawing/2014/main" id="{A6BAEEFE-5A15-4E44-B100-CFD7F5D6D0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70062" y="289695"/>
            <a:ext cx="4971115" cy="6138399"/>
            <a:chOff x="6870062" y="289695"/>
            <a:chExt cx="4971115" cy="6138399"/>
          </a:xfrm>
        </p:grpSpPr>
        <p:sp>
          <p:nvSpPr>
            <p:cNvPr id="28" name="Oval 27">
              <a:extLst>
                <a:ext uri="{FF2B5EF4-FFF2-40B4-BE49-F238E27FC236}">
                  <a16:creationId xmlns:a16="http://schemas.microsoft.com/office/drawing/2014/main" id="{9F653A2A-2CD3-4B8D-B1DB-0B410110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B14CA02-0561-4C97-8FF3-95C5A5679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74736" y="5667686"/>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D1DCF05-9A46-4ED2-9213-6762C6975A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27805" y="5275653"/>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C2DFB0F-9C5B-42B4-A4C5-1C4308E5E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9847" y="59428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9002102-7C3F-4562-B6C9-B6662E8A2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1540" y="655922"/>
              <a:ext cx="466441" cy="466441"/>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8ABC509-D5C1-4B54-88A3-76D47A1A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9564177-4282-4F98-81F4-F758FF774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63367" y="6122314"/>
              <a:ext cx="305780" cy="305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760430-7B8B-4E35-A89B-197E32999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0062" y="5959435"/>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diagram of the head and neck&#10;&#10;AI-generated content may be incorrect.">
            <a:extLst>
              <a:ext uri="{FF2B5EF4-FFF2-40B4-BE49-F238E27FC236}">
                <a16:creationId xmlns:a16="http://schemas.microsoft.com/office/drawing/2014/main" id="{F32DDB06-87C0-0A8A-4B05-44B50B1DE519}"/>
              </a:ext>
            </a:extLst>
          </p:cNvPr>
          <p:cNvPicPr>
            <a:picLocks noChangeAspect="1"/>
          </p:cNvPicPr>
          <p:nvPr/>
        </p:nvPicPr>
        <p:blipFill>
          <a:blip r:embed="rId2"/>
          <a:stretch>
            <a:fillRect/>
          </a:stretch>
        </p:blipFill>
        <p:spPr>
          <a:xfrm>
            <a:off x="7135571" y="1439225"/>
            <a:ext cx="3981356" cy="4125758"/>
          </a:xfrm>
          <a:prstGeom prst="rect">
            <a:avLst/>
          </a:prstGeom>
        </p:spPr>
      </p:pic>
    </p:spTree>
    <p:extLst>
      <p:ext uri="{BB962C8B-B14F-4D97-AF65-F5344CB8AC3E}">
        <p14:creationId xmlns:p14="http://schemas.microsoft.com/office/powerpoint/2010/main" val="4203843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FC05B-A14A-CAEC-9639-52132CB9787A}"/>
              </a:ext>
            </a:extLst>
          </p:cNvPr>
          <p:cNvSpPr>
            <a:spLocks noGrp="1"/>
          </p:cNvSpPr>
          <p:nvPr>
            <p:ph type="title"/>
          </p:nvPr>
        </p:nvSpPr>
        <p:spPr/>
        <p:txBody>
          <a:bodyPr/>
          <a:lstStyle/>
          <a:p>
            <a:r>
              <a:rPr lang="en-US" dirty="0"/>
              <a:t>Pharynx and Esophagus</a:t>
            </a:r>
          </a:p>
        </p:txBody>
      </p:sp>
      <p:sp>
        <p:nvSpPr>
          <p:cNvPr id="3" name="Content Placeholder 2">
            <a:extLst>
              <a:ext uri="{FF2B5EF4-FFF2-40B4-BE49-F238E27FC236}">
                <a16:creationId xmlns:a16="http://schemas.microsoft.com/office/drawing/2014/main" id="{12462107-B23E-90CA-4910-E9FF5485C721}"/>
              </a:ext>
            </a:extLst>
          </p:cNvPr>
          <p:cNvSpPr>
            <a:spLocks noGrp="1"/>
          </p:cNvSpPr>
          <p:nvPr>
            <p:ph idx="1"/>
          </p:nvPr>
        </p:nvSpPr>
        <p:spPr/>
        <p:txBody>
          <a:bodyPr/>
          <a:lstStyle/>
          <a:p>
            <a:pPr algn="l">
              <a:buFont typeface="Arial" panose="020B0604020202020204" pitchFamily="34" charset="0"/>
              <a:buChar char="•"/>
            </a:pPr>
            <a:r>
              <a:rPr lang="en-US" b="1" i="0" dirty="0">
                <a:solidFill>
                  <a:srgbClr val="000000"/>
                </a:solidFill>
                <a:effectLst/>
                <a:latin typeface="TT Commons"/>
              </a:rPr>
              <a:t>Deglutition (Swallowing):</a:t>
            </a:r>
            <a:r>
              <a:rPr lang="en-US" b="0" i="0" dirty="0">
                <a:solidFill>
                  <a:srgbClr val="000000"/>
                </a:solidFill>
                <a:effectLst/>
                <a:latin typeface="TT Commons"/>
              </a:rPr>
              <a:t> This is the process of moving food from the mouth through the pharynx and into the esophagus. It involves:</a:t>
            </a:r>
          </a:p>
          <a:p>
            <a:pPr marL="742950" lvl="1" indent="-285750" algn="l">
              <a:buFont typeface="Arial" panose="020B0604020202020204" pitchFamily="34" charset="0"/>
              <a:buChar char="•"/>
            </a:pPr>
            <a:r>
              <a:rPr lang="en-US" b="0" i="0" dirty="0">
                <a:solidFill>
                  <a:srgbClr val="000000"/>
                </a:solidFill>
                <a:effectLst/>
                <a:latin typeface="TT Commons"/>
              </a:rPr>
              <a:t>Voluntary phase: The tongue pushes the bolus (chewed food mixed with saliva) to the back of the mouth.</a:t>
            </a:r>
          </a:p>
          <a:p>
            <a:pPr marL="742950" lvl="1" indent="-285750" algn="l">
              <a:buFont typeface="Arial" panose="020B0604020202020204" pitchFamily="34" charset="0"/>
              <a:buChar char="•"/>
            </a:pPr>
            <a:r>
              <a:rPr lang="en-US" b="0" i="0" dirty="0">
                <a:solidFill>
                  <a:srgbClr val="000000"/>
                </a:solidFill>
                <a:effectLst/>
                <a:latin typeface="TT Commons"/>
              </a:rPr>
              <a:t>Involuntary phase: The bolus enters the pharynx, triggering a reflex that moves it into the esophagus.</a:t>
            </a:r>
          </a:p>
          <a:p>
            <a:pPr algn="l">
              <a:buFont typeface="Arial" panose="020B0604020202020204" pitchFamily="34" charset="0"/>
              <a:buChar char="•"/>
            </a:pPr>
            <a:r>
              <a:rPr lang="en-US" b="1" i="0" dirty="0">
                <a:solidFill>
                  <a:srgbClr val="000000"/>
                </a:solidFill>
                <a:effectLst/>
                <a:latin typeface="TT Commons"/>
              </a:rPr>
              <a:t>Peristalsis:</a:t>
            </a:r>
            <a:r>
              <a:rPr lang="en-US" b="0" i="0" dirty="0">
                <a:solidFill>
                  <a:srgbClr val="000000"/>
                </a:solidFill>
                <a:effectLst/>
                <a:latin typeface="TT Commons"/>
              </a:rPr>
              <a:t> This is an involuntary process that involves a series of wave-like muscle contractions. It moves food through the digestive tract, starting from the esophagus and continuing through the stomach, intestines, and beyond. In the esophagus, peristalsis ensures that the bolus is pushed down into the stomach.</a:t>
            </a:r>
          </a:p>
          <a:p>
            <a:endParaRPr lang="en-US" dirty="0"/>
          </a:p>
        </p:txBody>
      </p:sp>
    </p:spTree>
    <p:extLst>
      <p:ext uri="{BB962C8B-B14F-4D97-AF65-F5344CB8AC3E}">
        <p14:creationId xmlns:p14="http://schemas.microsoft.com/office/powerpoint/2010/main" val="2923618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070F6-E638-BD55-5E13-EF1853EA5426}"/>
              </a:ext>
            </a:extLst>
          </p:cNvPr>
          <p:cNvSpPr>
            <a:spLocks noGrp="1"/>
          </p:cNvSpPr>
          <p:nvPr>
            <p:ph type="title"/>
          </p:nvPr>
        </p:nvSpPr>
        <p:spPr/>
        <p:txBody>
          <a:bodyPr/>
          <a:lstStyle/>
          <a:p>
            <a:r>
              <a:rPr lang="en-US" dirty="0"/>
              <a:t>Stomach</a:t>
            </a:r>
          </a:p>
        </p:txBody>
      </p:sp>
      <p:pic>
        <p:nvPicPr>
          <p:cNvPr id="5" name="Content Placeholder 4">
            <a:extLst>
              <a:ext uri="{FF2B5EF4-FFF2-40B4-BE49-F238E27FC236}">
                <a16:creationId xmlns:a16="http://schemas.microsoft.com/office/drawing/2014/main" id="{384BAA64-C78D-193C-98EF-E49737F3E30A}"/>
              </a:ext>
            </a:extLst>
          </p:cNvPr>
          <p:cNvPicPr>
            <a:picLocks noGrp="1" noChangeAspect="1"/>
          </p:cNvPicPr>
          <p:nvPr>
            <p:ph idx="1"/>
          </p:nvPr>
        </p:nvPicPr>
        <p:blipFill>
          <a:blip r:embed="rId2"/>
          <a:stretch>
            <a:fillRect/>
          </a:stretch>
        </p:blipFill>
        <p:spPr>
          <a:xfrm>
            <a:off x="1913075" y="2476283"/>
            <a:ext cx="10278925" cy="4351338"/>
          </a:xfrm>
        </p:spPr>
      </p:pic>
      <mc:AlternateContent xmlns:mc="http://schemas.openxmlformats.org/markup-compatibility/2006">
        <mc:Choice xmlns:p14="http://schemas.microsoft.com/office/powerpoint/2010/main" xmlns:aink="http://schemas.microsoft.com/office/drawing/2016/ink" Requires="p14 aink">
          <p:contentPart p14:bwMode="auto" r:id="rId3">
            <p14:nvContentPartPr>
              <p14:cNvPr id="6" name="Ink 5">
                <a:extLst>
                  <a:ext uri="{FF2B5EF4-FFF2-40B4-BE49-F238E27FC236}">
                    <a16:creationId xmlns:a16="http://schemas.microsoft.com/office/drawing/2014/main" id="{918CE61F-FDFE-6AE1-C490-E62782D974DA}"/>
                  </a:ext>
                </a:extLst>
              </p14:cNvPr>
              <p14:cNvContentPartPr/>
              <p14:nvPr/>
            </p14:nvContentPartPr>
            <p14:xfrm>
              <a:off x="10846058" y="5365080"/>
              <a:ext cx="788400" cy="1492920"/>
            </p14:xfrm>
          </p:contentPart>
        </mc:Choice>
        <mc:Fallback>
          <p:pic>
            <p:nvPicPr>
              <p:cNvPr id="6" name="Ink 5">
                <a:extLst>
                  <a:ext uri="{FF2B5EF4-FFF2-40B4-BE49-F238E27FC236}">
                    <a16:creationId xmlns:a16="http://schemas.microsoft.com/office/drawing/2014/main" id="{918CE61F-FDFE-6AE1-C490-E62782D974DA}"/>
                  </a:ext>
                </a:extLst>
              </p:cNvPr>
              <p:cNvPicPr/>
              <p:nvPr/>
            </p:nvPicPr>
            <p:blipFill>
              <a:blip r:embed="rId4"/>
              <a:stretch>
                <a:fillRect/>
              </a:stretch>
            </p:blipFill>
            <p:spPr>
              <a:xfrm>
                <a:off x="10828058" y="5347080"/>
                <a:ext cx="824040" cy="15285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37802923-0010-4218-C66E-278276B22BB2}"/>
                  </a:ext>
                </a:extLst>
              </p14:cNvPr>
              <p14:cNvContentPartPr/>
              <p14:nvPr/>
            </p14:nvContentPartPr>
            <p14:xfrm>
              <a:off x="9612327" y="2614855"/>
              <a:ext cx="2013120" cy="576000"/>
            </p14:xfrm>
          </p:contentPart>
        </mc:Choice>
        <mc:Fallback>
          <p:pic>
            <p:nvPicPr>
              <p:cNvPr id="8" name="Ink 7">
                <a:extLst>
                  <a:ext uri="{FF2B5EF4-FFF2-40B4-BE49-F238E27FC236}">
                    <a16:creationId xmlns:a16="http://schemas.microsoft.com/office/drawing/2014/main" id="{37802923-0010-4218-C66E-278276B22BB2}"/>
                  </a:ext>
                </a:extLst>
              </p:cNvPr>
              <p:cNvPicPr/>
              <p:nvPr/>
            </p:nvPicPr>
            <p:blipFill>
              <a:blip r:embed="rId6"/>
              <a:stretch>
                <a:fillRect/>
              </a:stretch>
            </p:blipFill>
            <p:spPr>
              <a:xfrm>
                <a:off x="9594687" y="2597215"/>
                <a:ext cx="2048760" cy="611640"/>
              </a:xfrm>
              <a:prstGeom prst="rect">
                <a:avLst/>
              </a:prstGeom>
            </p:spPr>
          </p:pic>
        </mc:Fallback>
      </mc:AlternateContent>
    </p:spTree>
    <p:extLst>
      <p:ext uri="{BB962C8B-B14F-4D97-AF65-F5344CB8AC3E}">
        <p14:creationId xmlns:p14="http://schemas.microsoft.com/office/powerpoint/2010/main" val="2287956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E4ECD-2545-EBFC-F269-6392F2D777F5}"/>
              </a:ext>
            </a:extLst>
          </p:cNvPr>
          <p:cNvSpPr>
            <a:spLocks noGrp="1"/>
          </p:cNvSpPr>
          <p:nvPr>
            <p:ph type="title"/>
          </p:nvPr>
        </p:nvSpPr>
        <p:spPr/>
        <p:txBody>
          <a:bodyPr/>
          <a:lstStyle/>
          <a:p>
            <a:r>
              <a:rPr lang="en-US" dirty="0"/>
              <a:t>Stomach</a:t>
            </a:r>
          </a:p>
        </p:txBody>
      </p:sp>
      <p:sp>
        <p:nvSpPr>
          <p:cNvPr id="3" name="Content Placeholder 2">
            <a:extLst>
              <a:ext uri="{FF2B5EF4-FFF2-40B4-BE49-F238E27FC236}">
                <a16:creationId xmlns:a16="http://schemas.microsoft.com/office/drawing/2014/main" id="{D9D7EE10-B826-9350-B22D-D59B63071230}"/>
              </a:ext>
            </a:extLst>
          </p:cNvPr>
          <p:cNvSpPr>
            <a:spLocks noGrp="1"/>
          </p:cNvSpPr>
          <p:nvPr>
            <p:ph idx="1"/>
          </p:nvPr>
        </p:nvSpPr>
        <p:spPr/>
        <p:txBody>
          <a:bodyPr>
            <a:normAutofit fontScale="77500" lnSpcReduction="20000"/>
          </a:bodyPr>
          <a:lstStyle/>
          <a:p>
            <a:pPr marL="0" indent="0" algn="ctr">
              <a:buNone/>
            </a:pPr>
            <a:r>
              <a:rPr lang="en-US" b="1" i="0" dirty="0">
                <a:solidFill>
                  <a:srgbClr val="000000"/>
                </a:solidFill>
                <a:effectLst/>
                <a:latin typeface="TT Commons"/>
              </a:rPr>
              <a:t>Stomach Modifications:</a:t>
            </a:r>
          </a:p>
          <a:p>
            <a:pPr algn="l">
              <a:buFont typeface="Arial" panose="020B0604020202020204" pitchFamily="34" charset="0"/>
              <a:buChar char="•"/>
            </a:pPr>
            <a:r>
              <a:rPr lang="en-US" b="1" i="0" dirty="0">
                <a:solidFill>
                  <a:srgbClr val="000000"/>
                </a:solidFill>
                <a:effectLst/>
                <a:latin typeface="TT Commons"/>
              </a:rPr>
              <a:t>Muscularis:</a:t>
            </a:r>
            <a:r>
              <a:rPr lang="en-US" b="0" i="0" dirty="0">
                <a:solidFill>
                  <a:srgbClr val="000000"/>
                </a:solidFill>
                <a:effectLst/>
                <a:latin typeface="TT Commons"/>
              </a:rPr>
              <a:t> The stomach's muscularis externa is unique because it has an extra layer of muscle. It consists of three layers:</a:t>
            </a:r>
          </a:p>
          <a:p>
            <a:pPr marL="742950" lvl="1" indent="-285750" algn="l">
              <a:buFont typeface="Arial" panose="020B0604020202020204" pitchFamily="34" charset="0"/>
              <a:buChar char="•"/>
            </a:pPr>
            <a:r>
              <a:rPr lang="en-US" b="0" i="0" dirty="0">
                <a:solidFill>
                  <a:srgbClr val="000000"/>
                </a:solidFill>
                <a:effectLst/>
                <a:latin typeface="TT Commons"/>
              </a:rPr>
              <a:t>Oblique layer (innermost) - unique to the stomach.</a:t>
            </a:r>
          </a:p>
          <a:p>
            <a:pPr marL="742950" lvl="1" indent="-285750" algn="l">
              <a:buFont typeface="Arial" panose="020B0604020202020204" pitchFamily="34" charset="0"/>
              <a:buChar char="•"/>
            </a:pPr>
            <a:r>
              <a:rPr lang="en-US" b="0" i="0" dirty="0">
                <a:solidFill>
                  <a:srgbClr val="000000"/>
                </a:solidFill>
                <a:effectLst/>
                <a:latin typeface="TT Commons"/>
              </a:rPr>
              <a:t>Circular layer (middle).</a:t>
            </a:r>
          </a:p>
          <a:p>
            <a:pPr marL="742950" lvl="1" indent="-285750" algn="l">
              <a:buFont typeface="Arial" panose="020B0604020202020204" pitchFamily="34" charset="0"/>
              <a:buChar char="•"/>
            </a:pPr>
            <a:r>
              <a:rPr lang="en-US" b="0" i="0" dirty="0">
                <a:solidFill>
                  <a:srgbClr val="000000"/>
                </a:solidFill>
                <a:effectLst/>
                <a:latin typeface="TT Commons"/>
              </a:rPr>
              <a:t>Longitudinal layer (outermost).</a:t>
            </a:r>
          </a:p>
          <a:p>
            <a:pPr algn="l">
              <a:buFont typeface="Arial" panose="020B0604020202020204" pitchFamily="34" charset="0"/>
              <a:buChar char="•"/>
            </a:pPr>
            <a:r>
              <a:rPr lang="en-US" b="1" i="0" dirty="0">
                <a:solidFill>
                  <a:srgbClr val="000000"/>
                </a:solidFill>
                <a:effectLst/>
                <a:latin typeface="TT Commons"/>
              </a:rPr>
              <a:t>Mucosa:</a:t>
            </a:r>
            <a:r>
              <a:rPr lang="en-US" b="0" i="0" dirty="0">
                <a:solidFill>
                  <a:srgbClr val="000000"/>
                </a:solidFill>
                <a:effectLst/>
                <a:latin typeface="TT Commons"/>
              </a:rPr>
              <a:t> The mucosa is modified with a thick alkaline mucus barrier to protect against stomach acid. It also contains gastric pits leading to gastric glands.</a:t>
            </a:r>
          </a:p>
          <a:p>
            <a:pPr marL="0" indent="0" algn="ctr">
              <a:buNone/>
            </a:pPr>
            <a:r>
              <a:rPr lang="en-US" b="1" i="0" dirty="0">
                <a:solidFill>
                  <a:srgbClr val="000000"/>
                </a:solidFill>
                <a:effectLst/>
                <a:latin typeface="TT Commons"/>
              </a:rPr>
              <a:t>	Cells in Gastric Glands and Their Secretions:</a:t>
            </a:r>
          </a:p>
          <a:p>
            <a:r>
              <a:rPr lang="en-US" b="1" i="0" dirty="0">
                <a:solidFill>
                  <a:srgbClr val="000000"/>
                </a:solidFill>
                <a:effectLst/>
                <a:latin typeface="TT Commons"/>
              </a:rPr>
              <a:t>Mucus Neck Cells:</a:t>
            </a:r>
            <a:r>
              <a:rPr lang="en-US" b="0" i="0" dirty="0">
                <a:solidFill>
                  <a:srgbClr val="000000"/>
                </a:solidFill>
                <a:effectLst/>
                <a:latin typeface="TT Commons"/>
              </a:rPr>
              <a:t> Secrete acidic mucus.</a:t>
            </a:r>
          </a:p>
          <a:p>
            <a:pPr algn="l">
              <a:buFont typeface="Arial" panose="020B0604020202020204" pitchFamily="34" charset="0"/>
              <a:buChar char="•"/>
            </a:pPr>
            <a:r>
              <a:rPr lang="en-US" b="1" i="0" dirty="0">
                <a:solidFill>
                  <a:srgbClr val="000000"/>
                </a:solidFill>
                <a:effectLst/>
                <a:latin typeface="TT Commons"/>
              </a:rPr>
              <a:t>Parietal Cells:</a:t>
            </a:r>
            <a:r>
              <a:rPr lang="en-US" b="0" i="0" dirty="0">
                <a:solidFill>
                  <a:srgbClr val="000000"/>
                </a:solidFill>
                <a:effectLst/>
                <a:latin typeface="TT Commons"/>
              </a:rPr>
              <a:t> Secrete hydrochloric acid (HCl) and intrinsic factor.</a:t>
            </a:r>
          </a:p>
          <a:p>
            <a:pPr algn="l">
              <a:buFont typeface="Arial" panose="020B0604020202020204" pitchFamily="34" charset="0"/>
              <a:buChar char="•"/>
            </a:pPr>
            <a:r>
              <a:rPr lang="en-US" b="1" i="0" dirty="0">
                <a:solidFill>
                  <a:srgbClr val="000000"/>
                </a:solidFill>
                <a:effectLst/>
                <a:latin typeface="TT Commons"/>
              </a:rPr>
              <a:t>Chief Cells:</a:t>
            </a:r>
            <a:r>
              <a:rPr lang="en-US" b="0" i="0" dirty="0">
                <a:solidFill>
                  <a:srgbClr val="000000"/>
                </a:solidFill>
                <a:effectLst/>
                <a:latin typeface="TT Commons"/>
              </a:rPr>
              <a:t> Secrete pepsinogen (converted to pepsin) and lipase.</a:t>
            </a:r>
          </a:p>
          <a:p>
            <a:pPr algn="l">
              <a:buFont typeface="Arial" panose="020B0604020202020204" pitchFamily="34" charset="0"/>
              <a:buChar char="•"/>
            </a:pPr>
            <a:r>
              <a:rPr lang="en-US" b="1" i="0" dirty="0">
                <a:solidFill>
                  <a:srgbClr val="000000"/>
                </a:solidFill>
                <a:effectLst/>
                <a:latin typeface="TT Commons"/>
              </a:rPr>
              <a:t>Enteroendocrine Cells:</a:t>
            </a:r>
            <a:r>
              <a:rPr lang="en-US" b="0" i="0" dirty="0">
                <a:solidFill>
                  <a:srgbClr val="000000"/>
                </a:solidFill>
                <a:effectLst/>
                <a:latin typeface="TT Commons"/>
              </a:rPr>
              <a:t> Release hormones and paracrine molecules like gastrin.</a:t>
            </a:r>
          </a:p>
          <a:p>
            <a:pPr marL="0" indent="0" algn="ctr">
              <a:buNone/>
            </a:pPr>
            <a:r>
              <a:rPr lang="en-US" b="1" i="0" dirty="0">
                <a:solidFill>
                  <a:srgbClr val="000000"/>
                </a:solidFill>
                <a:effectLst/>
                <a:latin typeface="TT Commons"/>
              </a:rPr>
              <a:t>	Chemical Digestion in the Stomach:</a:t>
            </a:r>
          </a:p>
          <a:p>
            <a:r>
              <a:rPr lang="en-US" b="1" i="0" dirty="0">
                <a:solidFill>
                  <a:srgbClr val="000000"/>
                </a:solidFill>
                <a:effectLst/>
                <a:latin typeface="TT Commons"/>
              </a:rPr>
              <a:t>Proteins:</a:t>
            </a:r>
            <a:r>
              <a:rPr lang="en-US" b="0" i="0" dirty="0">
                <a:solidFill>
                  <a:srgbClr val="000000"/>
                </a:solidFill>
                <a:effectLst/>
                <a:latin typeface="TT Commons"/>
              </a:rPr>
              <a:t> Denatured by HCl and digested by pepsin into amino acids.</a:t>
            </a:r>
          </a:p>
          <a:p>
            <a:pPr algn="l">
              <a:buFont typeface="Arial" panose="020B0604020202020204" pitchFamily="34" charset="0"/>
              <a:buChar char="•"/>
            </a:pPr>
            <a:r>
              <a:rPr lang="en-US" b="1" i="0" dirty="0">
                <a:solidFill>
                  <a:srgbClr val="000000"/>
                </a:solidFill>
                <a:effectLst/>
                <a:latin typeface="TT Commons"/>
              </a:rPr>
              <a:t>Lipids:</a:t>
            </a:r>
            <a:r>
              <a:rPr lang="en-US" b="0" i="0" dirty="0">
                <a:solidFill>
                  <a:srgbClr val="000000"/>
                </a:solidFill>
                <a:effectLst/>
                <a:latin typeface="TT Commons"/>
              </a:rPr>
              <a:t> Begin digestion by lipases into fatty acids.</a:t>
            </a:r>
          </a:p>
          <a:p>
            <a:endParaRPr lang="en-US" dirty="0"/>
          </a:p>
        </p:txBody>
      </p:sp>
    </p:spTree>
    <p:extLst>
      <p:ext uri="{BB962C8B-B14F-4D97-AF65-F5344CB8AC3E}">
        <p14:creationId xmlns:p14="http://schemas.microsoft.com/office/powerpoint/2010/main" val="2537873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5BD07-5C9A-05EB-F413-1A5F81A760D1}"/>
              </a:ext>
            </a:extLst>
          </p:cNvPr>
          <p:cNvSpPr>
            <a:spLocks noGrp="1"/>
          </p:cNvSpPr>
          <p:nvPr>
            <p:ph type="title"/>
          </p:nvPr>
        </p:nvSpPr>
        <p:spPr/>
        <p:txBody>
          <a:bodyPr/>
          <a:lstStyle/>
          <a:p>
            <a:r>
              <a:rPr lang="en-US" dirty="0"/>
              <a:t>Intro to Digestive System</a:t>
            </a:r>
          </a:p>
        </p:txBody>
      </p:sp>
      <p:sp>
        <p:nvSpPr>
          <p:cNvPr id="3" name="Content Placeholder 2">
            <a:extLst>
              <a:ext uri="{FF2B5EF4-FFF2-40B4-BE49-F238E27FC236}">
                <a16:creationId xmlns:a16="http://schemas.microsoft.com/office/drawing/2014/main" id="{2AD3DF33-000C-FF4D-8915-1628003162B1}"/>
              </a:ext>
            </a:extLst>
          </p:cNvPr>
          <p:cNvSpPr>
            <a:spLocks noGrp="1"/>
          </p:cNvSpPr>
          <p:nvPr>
            <p:ph idx="1"/>
          </p:nvPr>
        </p:nvSpPr>
        <p:spPr/>
        <p:txBody>
          <a:bodyPr/>
          <a:lstStyle/>
          <a:p>
            <a:pPr marL="0" indent="0" algn="ctr">
              <a:buNone/>
            </a:pPr>
            <a:r>
              <a:rPr lang="en-US" sz="2800" b="1" dirty="0"/>
              <a:t>The digestive system is broken into two different parts- </a:t>
            </a:r>
          </a:p>
          <a:p>
            <a:pPr marL="457200" indent="-457200">
              <a:buFont typeface="+mj-lt"/>
              <a:buAutoNum type="arabicPeriod"/>
            </a:pPr>
            <a:r>
              <a:rPr lang="en-US" dirty="0"/>
              <a:t> The Alimentary Canal, also known as the (GI)* tract- The muscular tube of organs</a:t>
            </a:r>
          </a:p>
          <a:p>
            <a:pPr marL="457200" indent="-457200">
              <a:buFont typeface="+mj-lt"/>
              <a:buAutoNum type="arabicPeriod"/>
            </a:pPr>
            <a:r>
              <a:rPr lang="en-US" dirty="0"/>
              <a:t> The Accessory organs – Aid in digestion and metabolism</a:t>
            </a:r>
          </a:p>
        </p:txBody>
      </p:sp>
      <p:pic>
        <p:nvPicPr>
          <p:cNvPr id="5" name="Picture 4" descr="A diagram of a person's body&#10;&#10;AI-generated content may be incorrect.">
            <a:extLst>
              <a:ext uri="{FF2B5EF4-FFF2-40B4-BE49-F238E27FC236}">
                <a16:creationId xmlns:a16="http://schemas.microsoft.com/office/drawing/2014/main" id="{0CC4591C-4305-4F0B-973A-D63F12009B5A}"/>
              </a:ext>
            </a:extLst>
          </p:cNvPr>
          <p:cNvPicPr>
            <a:picLocks noChangeAspect="1"/>
          </p:cNvPicPr>
          <p:nvPr/>
        </p:nvPicPr>
        <p:blipFill>
          <a:blip r:embed="rId2"/>
          <a:stretch>
            <a:fillRect/>
          </a:stretch>
        </p:blipFill>
        <p:spPr>
          <a:xfrm>
            <a:off x="388620" y="3096596"/>
            <a:ext cx="11414760" cy="3761404"/>
          </a:xfrm>
          <a:prstGeom prst="rect">
            <a:avLst/>
          </a:prstGeom>
        </p:spPr>
      </p:pic>
      <p:sp>
        <p:nvSpPr>
          <p:cNvPr id="6" name="TextBox 5">
            <a:extLst>
              <a:ext uri="{FF2B5EF4-FFF2-40B4-BE49-F238E27FC236}">
                <a16:creationId xmlns:a16="http://schemas.microsoft.com/office/drawing/2014/main" id="{C472CE84-F390-0C9D-1E61-2E2AEBD11E5D}"/>
              </a:ext>
            </a:extLst>
          </p:cNvPr>
          <p:cNvSpPr txBox="1"/>
          <p:nvPr/>
        </p:nvSpPr>
        <p:spPr>
          <a:xfrm>
            <a:off x="4674865" y="0"/>
            <a:ext cx="2222403" cy="369332"/>
          </a:xfrm>
          <a:prstGeom prst="rect">
            <a:avLst/>
          </a:prstGeom>
          <a:noFill/>
        </p:spPr>
        <p:txBody>
          <a:bodyPr wrap="none" rtlCol="0">
            <a:spAutoFit/>
          </a:bodyPr>
          <a:lstStyle/>
          <a:p>
            <a:r>
              <a:rPr lang="en-US" dirty="0"/>
              <a:t>(GI)* =</a:t>
            </a:r>
            <a:r>
              <a:rPr lang="en-US" dirty="0" err="1"/>
              <a:t>Gastrointesinal</a:t>
            </a:r>
            <a:endParaRPr lang="en-US" dirty="0"/>
          </a:p>
        </p:txBody>
      </p:sp>
    </p:spTree>
    <p:extLst>
      <p:ext uri="{BB962C8B-B14F-4D97-AF65-F5344CB8AC3E}">
        <p14:creationId xmlns:p14="http://schemas.microsoft.com/office/powerpoint/2010/main" val="117050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3074" name="Picture 2" descr="Cholecystectomy and exploration of the bile duct | healthdirect">
            <a:extLst>
              <a:ext uri="{FF2B5EF4-FFF2-40B4-BE49-F238E27FC236}">
                <a16:creationId xmlns:a16="http://schemas.microsoft.com/office/drawing/2014/main" id="{DCCFB3E6-15B4-7101-AB7B-0DC2E2C63058}"/>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t="22804" b="796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Freeform: Shape 3080">
            <a:extLst>
              <a:ext uri="{FF2B5EF4-FFF2-40B4-BE49-F238E27FC236}">
                <a16:creationId xmlns:a16="http://schemas.microsoft.com/office/drawing/2014/main" id="{36C5C053-F6BB-464B-BDD2-9D811A249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1"/>
            <a:ext cx="489238" cy="558645"/>
          </a:xfrm>
          <a:custGeom>
            <a:avLst/>
            <a:gdLst>
              <a:gd name="connsiteX0" fmla="*/ 1156116 w 3186814"/>
              <a:gd name="connsiteY0" fmla="*/ 0 h 3638922"/>
              <a:gd name="connsiteX1" fmla="*/ 3186814 w 3186814"/>
              <a:gd name="connsiteY1" fmla="*/ 2030698 h 3638922"/>
              <a:gd name="connsiteX2" fmla="*/ 2447829 w 3186814"/>
              <a:gd name="connsiteY2" fmla="*/ 3597684 h 3638922"/>
              <a:gd name="connsiteX3" fmla="*/ 2392682 w 3186814"/>
              <a:gd name="connsiteY3" fmla="*/ 3638922 h 3638922"/>
              <a:gd name="connsiteX4" fmla="*/ 0 w 3186814"/>
              <a:gd name="connsiteY4" fmla="*/ 3638922 h 3638922"/>
              <a:gd name="connsiteX5" fmla="*/ 0 w 3186814"/>
              <a:gd name="connsiteY5" fmla="*/ 362315 h 3638922"/>
              <a:gd name="connsiteX6" fmla="*/ 20733 w 3186814"/>
              <a:gd name="connsiteY6" fmla="*/ 346811 h 3638922"/>
              <a:gd name="connsiteX7" fmla="*/ 1156116 w 3186814"/>
              <a:gd name="connsiteY7" fmla="*/ 0 h 363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814" h="3638922">
                <a:moveTo>
                  <a:pt x="1156116" y="0"/>
                </a:moveTo>
                <a:cubicBezTo>
                  <a:pt x="2277640" y="0"/>
                  <a:pt x="3186814" y="909174"/>
                  <a:pt x="3186814" y="2030698"/>
                </a:cubicBezTo>
                <a:cubicBezTo>
                  <a:pt x="3186814" y="2661556"/>
                  <a:pt x="2899146" y="3225224"/>
                  <a:pt x="2447829" y="3597684"/>
                </a:cubicBezTo>
                <a:lnTo>
                  <a:pt x="2392682" y="3638922"/>
                </a:lnTo>
                <a:lnTo>
                  <a:pt x="0" y="3638922"/>
                </a:lnTo>
                <a:lnTo>
                  <a:pt x="0" y="362315"/>
                </a:lnTo>
                <a:lnTo>
                  <a:pt x="20733" y="346811"/>
                </a:lnTo>
                <a:cubicBezTo>
                  <a:pt x="344835" y="127853"/>
                  <a:pt x="735545" y="0"/>
                  <a:pt x="1156116"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Oval 3082">
            <a:extLst>
              <a:ext uri="{FF2B5EF4-FFF2-40B4-BE49-F238E27FC236}">
                <a16:creationId xmlns:a16="http://schemas.microsoft.com/office/drawing/2014/main" id="{8315D1CC-8D02-4016-AD7A-097E77AAE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48491" y="521037"/>
            <a:ext cx="800716" cy="800716"/>
          </a:xfrm>
          <a:prstGeom prst="ellipse">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Oval 3084">
            <a:extLst>
              <a:ext uri="{FF2B5EF4-FFF2-40B4-BE49-F238E27FC236}">
                <a16:creationId xmlns:a16="http://schemas.microsoft.com/office/drawing/2014/main" id="{1CB84D5D-9C64-4481-B8AD-C109F7DB3F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895093" y="575478"/>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Oval 3086">
            <a:extLst>
              <a:ext uri="{FF2B5EF4-FFF2-40B4-BE49-F238E27FC236}">
                <a16:creationId xmlns:a16="http://schemas.microsoft.com/office/drawing/2014/main" id="{01A9D26D-082A-4101-8D75-863B7B7AB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48491" y="2156596"/>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Oval 3088">
            <a:extLst>
              <a:ext uri="{FF2B5EF4-FFF2-40B4-BE49-F238E27FC236}">
                <a16:creationId xmlns:a16="http://schemas.microsoft.com/office/drawing/2014/main" id="{A0FE0BA4-FE6E-4B91-9A1B-E373720BD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16462" y="5425189"/>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Oval 3090">
            <a:extLst>
              <a:ext uri="{FF2B5EF4-FFF2-40B4-BE49-F238E27FC236}">
                <a16:creationId xmlns:a16="http://schemas.microsoft.com/office/drawing/2014/main" id="{80E6F154-6DA5-4544-8945-8AF8DE20A6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82050" y="5874923"/>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5" name="Oval 3104">
            <a:extLst>
              <a:ext uri="{FF2B5EF4-FFF2-40B4-BE49-F238E27FC236}">
                <a16:creationId xmlns:a16="http://schemas.microsoft.com/office/drawing/2014/main" id="{85558ED7-8ED9-4B7F-8138-C5B8A0EC1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33637" y="585925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6" name="Oval 3105">
            <a:extLst>
              <a:ext uri="{FF2B5EF4-FFF2-40B4-BE49-F238E27FC236}">
                <a16:creationId xmlns:a16="http://schemas.microsoft.com/office/drawing/2014/main" id="{13E9F88F-5950-42B0-B9A3-898F91835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633000" y="6225214"/>
            <a:ext cx="94160" cy="94160"/>
          </a:xfrm>
          <a:prstGeom prst="ellipse">
            <a:avLst/>
          </a:prstGeom>
          <a:solidFill>
            <a:schemeClr val="tx2">
              <a:lumMod val="50000"/>
              <a:lumOff val="5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7" name="Rectangle 3106">
            <a:extLst>
              <a:ext uri="{FF2B5EF4-FFF2-40B4-BE49-F238E27FC236}">
                <a16:creationId xmlns:a16="http://schemas.microsoft.com/office/drawing/2014/main" id="{34FBEBF3-C941-4CB0-8AC2-3B50E1371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52153" y="-1181847"/>
            <a:ext cx="6858000" cy="9221694"/>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5C81F8-8C33-1B39-F94B-6456D2D13677}"/>
              </a:ext>
            </a:extLst>
          </p:cNvPr>
          <p:cNvSpPr>
            <a:spLocks noGrp="1"/>
          </p:cNvSpPr>
          <p:nvPr>
            <p:ph type="ctrTitle"/>
          </p:nvPr>
        </p:nvSpPr>
        <p:spPr>
          <a:xfrm>
            <a:off x="5659718" y="565846"/>
            <a:ext cx="5770281" cy="3617644"/>
          </a:xfrm>
        </p:spPr>
        <p:txBody>
          <a:bodyPr anchor="b">
            <a:normAutofit/>
          </a:bodyPr>
          <a:lstStyle/>
          <a:p>
            <a:pPr algn="r"/>
            <a:r>
              <a:rPr lang="en-US" sz="6000">
                <a:solidFill>
                  <a:srgbClr val="FFFFFF"/>
                </a:solidFill>
              </a:rPr>
              <a:t>Liver and Gallblader</a:t>
            </a:r>
          </a:p>
        </p:txBody>
      </p:sp>
      <p:sp>
        <p:nvSpPr>
          <p:cNvPr id="3" name="Subtitle 2">
            <a:extLst>
              <a:ext uri="{FF2B5EF4-FFF2-40B4-BE49-F238E27FC236}">
                <a16:creationId xmlns:a16="http://schemas.microsoft.com/office/drawing/2014/main" id="{732A97A9-DC75-8D57-7E7A-7BF271EB83DD}"/>
              </a:ext>
            </a:extLst>
          </p:cNvPr>
          <p:cNvSpPr>
            <a:spLocks noGrp="1"/>
          </p:cNvSpPr>
          <p:nvPr>
            <p:ph type="subTitle" idx="1"/>
          </p:nvPr>
        </p:nvSpPr>
        <p:spPr>
          <a:xfrm>
            <a:off x="5659718" y="4456144"/>
            <a:ext cx="5770281" cy="1327420"/>
          </a:xfrm>
        </p:spPr>
        <p:txBody>
          <a:bodyPr anchor="t">
            <a:normAutofit/>
          </a:bodyPr>
          <a:lstStyle/>
          <a:p>
            <a:pPr algn="r"/>
            <a:endParaRPr lang="en-US" sz="2200" dirty="0">
              <a:solidFill>
                <a:srgbClr val="FFFFFF"/>
              </a:solidFill>
            </a:endParaRPr>
          </a:p>
        </p:txBody>
      </p:sp>
    </p:spTree>
    <p:extLst>
      <p:ext uri="{BB962C8B-B14F-4D97-AF65-F5344CB8AC3E}">
        <p14:creationId xmlns:p14="http://schemas.microsoft.com/office/powerpoint/2010/main" val="4149465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60833-A727-5D23-FA5C-9B2861C0069F}"/>
              </a:ext>
            </a:extLst>
          </p:cNvPr>
          <p:cNvSpPr>
            <a:spLocks noGrp="1"/>
          </p:cNvSpPr>
          <p:nvPr>
            <p:ph type="title"/>
          </p:nvPr>
        </p:nvSpPr>
        <p:spPr/>
        <p:txBody>
          <a:bodyPr/>
          <a:lstStyle/>
          <a:p>
            <a:r>
              <a:rPr lang="en-US" dirty="0"/>
              <a:t>Liver</a:t>
            </a:r>
          </a:p>
        </p:txBody>
      </p:sp>
      <p:sp>
        <p:nvSpPr>
          <p:cNvPr id="3" name="Content Placeholder 2">
            <a:extLst>
              <a:ext uri="{FF2B5EF4-FFF2-40B4-BE49-F238E27FC236}">
                <a16:creationId xmlns:a16="http://schemas.microsoft.com/office/drawing/2014/main" id="{48543EB6-F34B-52A1-C086-E35D125744DB}"/>
              </a:ext>
            </a:extLst>
          </p:cNvPr>
          <p:cNvSpPr>
            <a:spLocks noGrp="1"/>
          </p:cNvSpPr>
          <p:nvPr>
            <p:ph idx="1"/>
          </p:nvPr>
        </p:nvSpPr>
        <p:spPr/>
        <p:txBody>
          <a:bodyPr>
            <a:normAutofit fontScale="92500" lnSpcReduction="10000"/>
          </a:bodyPr>
          <a:lstStyle/>
          <a:p>
            <a:pPr marL="0" indent="0" algn="ctr">
              <a:buNone/>
            </a:pPr>
            <a:r>
              <a:rPr lang="en-US" b="1" i="0" dirty="0">
                <a:solidFill>
                  <a:srgbClr val="000000"/>
                </a:solidFill>
                <a:effectLst/>
                <a:latin typeface="TT Commons"/>
              </a:rPr>
              <a:t>General Functions of the Liver:</a:t>
            </a:r>
          </a:p>
          <a:p>
            <a:pPr algn="l">
              <a:buFont typeface="Arial" panose="020B0604020202020204" pitchFamily="34" charset="0"/>
              <a:buChar char="•"/>
            </a:pPr>
            <a:r>
              <a:rPr lang="en-US" b="0" i="0" dirty="0">
                <a:solidFill>
                  <a:srgbClr val="000000"/>
                </a:solidFill>
                <a:effectLst/>
                <a:latin typeface="TT Commons"/>
              </a:rPr>
              <a:t>**Metabolism Regulation:** The liver plays a key role in carbohydrate, protein, and fat metabolism.</a:t>
            </a:r>
          </a:p>
          <a:p>
            <a:pPr algn="l">
              <a:buFont typeface="Arial" panose="020B0604020202020204" pitchFamily="34" charset="0"/>
              <a:buChar char="•"/>
            </a:pPr>
            <a:r>
              <a:rPr lang="en-US" b="0" i="0" dirty="0">
                <a:solidFill>
                  <a:srgbClr val="000000"/>
                </a:solidFill>
                <a:effectLst/>
                <a:latin typeface="TT Commons"/>
              </a:rPr>
              <a:t>**Detoxification:** It detoxifies various metabolites and drugs.</a:t>
            </a:r>
          </a:p>
          <a:p>
            <a:pPr algn="l">
              <a:buFont typeface="Arial" panose="020B0604020202020204" pitchFamily="34" charset="0"/>
              <a:buChar char="•"/>
            </a:pPr>
            <a:r>
              <a:rPr lang="en-US" b="0" i="0" dirty="0">
                <a:solidFill>
                  <a:srgbClr val="000000"/>
                </a:solidFill>
                <a:effectLst/>
                <a:latin typeface="TT Commons"/>
              </a:rPr>
              <a:t>**Storage:** The liver stores vitamins and minerals, such as vitamin A, D, B12, iron, and copper.</a:t>
            </a:r>
          </a:p>
          <a:p>
            <a:pPr algn="l">
              <a:buFont typeface="Arial" panose="020B0604020202020204" pitchFamily="34" charset="0"/>
              <a:buChar char="•"/>
            </a:pPr>
            <a:r>
              <a:rPr lang="en-US" b="0" i="0" dirty="0">
                <a:solidFill>
                  <a:srgbClr val="000000"/>
                </a:solidFill>
                <a:effectLst/>
                <a:latin typeface="TT Commons"/>
              </a:rPr>
              <a:t>**Synthesis of Proteins:** It produces essential proteins like albumin and clotting factors.</a:t>
            </a:r>
          </a:p>
          <a:p>
            <a:pPr algn="l">
              <a:buFont typeface="Arial" panose="020B0604020202020204" pitchFamily="34" charset="0"/>
              <a:buChar char="•"/>
            </a:pPr>
            <a:r>
              <a:rPr lang="en-US" b="0" i="0" dirty="0">
                <a:solidFill>
                  <a:srgbClr val="000000"/>
                </a:solidFill>
                <a:effectLst/>
                <a:latin typeface="TT Commons"/>
              </a:rPr>
              <a:t>**Immune Function:** The liver contains immune cells that help fight infections.</a:t>
            </a:r>
          </a:p>
          <a:p>
            <a:pPr marL="0" indent="0" algn="ctr">
              <a:buNone/>
            </a:pPr>
            <a:r>
              <a:rPr lang="en-US" b="1" i="0" dirty="0">
                <a:solidFill>
                  <a:srgbClr val="000000"/>
                </a:solidFill>
                <a:effectLst/>
                <a:latin typeface="TT Commons"/>
              </a:rPr>
              <a:t>Production of Bile:</a:t>
            </a:r>
          </a:p>
          <a:p>
            <a:pPr algn="l">
              <a:buFont typeface="Arial" panose="020B0604020202020204" pitchFamily="34" charset="0"/>
              <a:buChar char="•"/>
            </a:pPr>
            <a:r>
              <a:rPr lang="en-US" b="0" i="0" dirty="0">
                <a:solidFill>
                  <a:srgbClr val="000000"/>
                </a:solidFill>
                <a:effectLst/>
                <a:latin typeface="TT Commons"/>
              </a:rPr>
              <a:t>Bile is produced by the </a:t>
            </a:r>
            <a:r>
              <a:rPr lang="en-US" b="1" i="0" dirty="0">
                <a:solidFill>
                  <a:srgbClr val="000000"/>
                </a:solidFill>
                <a:effectLst/>
                <a:latin typeface="TT Commons"/>
              </a:rPr>
              <a:t>liver</a:t>
            </a:r>
            <a:r>
              <a:rPr lang="en-US" b="0" i="0" dirty="0">
                <a:solidFill>
                  <a:srgbClr val="000000"/>
                </a:solidFill>
                <a:effectLst/>
                <a:latin typeface="TT Commons"/>
              </a:rPr>
              <a:t>.</a:t>
            </a:r>
          </a:p>
          <a:p>
            <a:pPr marL="0" indent="0" algn="ctr">
              <a:buNone/>
            </a:pPr>
            <a:r>
              <a:rPr lang="en-US" b="1" i="0" dirty="0">
                <a:solidFill>
                  <a:srgbClr val="000000"/>
                </a:solidFill>
                <a:effectLst/>
                <a:latin typeface="TT Commons"/>
              </a:rPr>
              <a:t>Components of Bile:</a:t>
            </a:r>
          </a:p>
          <a:p>
            <a:pPr algn="l">
              <a:buFont typeface="Arial" panose="020B0604020202020204" pitchFamily="34" charset="0"/>
              <a:buChar char="•"/>
            </a:pPr>
            <a:r>
              <a:rPr lang="en-US" b="1" i="0" dirty="0">
                <a:solidFill>
                  <a:srgbClr val="000000"/>
                </a:solidFill>
                <a:effectLst/>
                <a:latin typeface="TT Commons"/>
              </a:rPr>
              <a:t>Bile Salts:</a:t>
            </a:r>
            <a:r>
              <a:rPr lang="en-US" b="0" i="0" dirty="0">
                <a:solidFill>
                  <a:srgbClr val="000000"/>
                </a:solidFill>
                <a:effectLst/>
                <a:latin typeface="TT Commons"/>
              </a:rPr>
              <a:t> Derived from cholesterol, crucial for fat emulsification.</a:t>
            </a:r>
          </a:p>
          <a:p>
            <a:pPr algn="l">
              <a:buFont typeface="Arial" panose="020B0604020202020204" pitchFamily="34" charset="0"/>
              <a:buChar char="•"/>
            </a:pPr>
            <a:r>
              <a:rPr lang="en-US" b="1" i="0" dirty="0">
                <a:solidFill>
                  <a:srgbClr val="000000"/>
                </a:solidFill>
                <a:effectLst/>
                <a:latin typeface="TT Commons"/>
              </a:rPr>
              <a:t>Bile Pigment:</a:t>
            </a:r>
            <a:r>
              <a:rPr lang="en-US" b="0" i="0" dirty="0">
                <a:solidFill>
                  <a:srgbClr val="000000"/>
                </a:solidFill>
                <a:effectLst/>
                <a:latin typeface="TT Commons"/>
              </a:rPr>
              <a:t> Mainly bilirubin, which gives bile its color.</a:t>
            </a:r>
          </a:p>
          <a:p>
            <a:pPr algn="l">
              <a:buFont typeface="Arial" panose="020B0604020202020204" pitchFamily="34" charset="0"/>
              <a:buChar char="•"/>
            </a:pPr>
            <a:r>
              <a:rPr lang="en-US" b="1" i="0" dirty="0">
                <a:solidFill>
                  <a:srgbClr val="000000"/>
                </a:solidFill>
                <a:effectLst/>
                <a:latin typeface="TT Commons"/>
              </a:rPr>
              <a:t>Cholesterol, Triglycerides, Phospholipids, and Electrolytes:</a:t>
            </a:r>
            <a:r>
              <a:rPr lang="en-US" b="0" i="0" dirty="0">
                <a:solidFill>
                  <a:srgbClr val="000000"/>
                </a:solidFill>
                <a:effectLst/>
                <a:latin typeface="TT Commons"/>
              </a:rPr>
              <a:t> Other components found in bile.</a:t>
            </a:r>
          </a:p>
          <a:p>
            <a:endParaRPr lang="en-US" dirty="0"/>
          </a:p>
        </p:txBody>
      </p:sp>
    </p:spTree>
    <p:extLst>
      <p:ext uri="{BB962C8B-B14F-4D97-AF65-F5344CB8AC3E}">
        <p14:creationId xmlns:p14="http://schemas.microsoft.com/office/powerpoint/2010/main" val="342603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E83A-B1BD-8B3A-12B6-A14FB6A44242}"/>
              </a:ext>
            </a:extLst>
          </p:cNvPr>
          <p:cNvSpPr>
            <a:spLocks noGrp="1"/>
          </p:cNvSpPr>
          <p:nvPr>
            <p:ph type="title"/>
          </p:nvPr>
        </p:nvSpPr>
        <p:spPr/>
        <p:txBody>
          <a:bodyPr/>
          <a:lstStyle/>
          <a:p>
            <a:r>
              <a:rPr lang="en-US" dirty="0"/>
              <a:t>Gallbladder</a:t>
            </a:r>
          </a:p>
        </p:txBody>
      </p:sp>
      <p:sp>
        <p:nvSpPr>
          <p:cNvPr id="3" name="Content Placeholder 2">
            <a:extLst>
              <a:ext uri="{FF2B5EF4-FFF2-40B4-BE49-F238E27FC236}">
                <a16:creationId xmlns:a16="http://schemas.microsoft.com/office/drawing/2014/main" id="{C9F19ACD-5B73-2F6D-6E18-622B2CBEFF59}"/>
              </a:ext>
            </a:extLst>
          </p:cNvPr>
          <p:cNvSpPr>
            <a:spLocks noGrp="1"/>
          </p:cNvSpPr>
          <p:nvPr>
            <p:ph idx="1"/>
          </p:nvPr>
        </p:nvSpPr>
        <p:spPr/>
        <p:txBody>
          <a:bodyPr/>
          <a:lstStyle/>
          <a:p>
            <a:pPr marL="0" indent="0" algn="ctr">
              <a:buNone/>
            </a:pPr>
            <a:r>
              <a:rPr lang="en-US" b="1" dirty="0">
                <a:solidFill>
                  <a:srgbClr val="000000"/>
                </a:solidFill>
                <a:latin typeface="TT Commons"/>
              </a:rPr>
              <a:t>G</a:t>
            </a:r>
            <a:r>
              <a:rPr lang="en-US" b="1" i="0" dirty="0">
                <a:solidFill>
                  <a:srgbClr val="000000"/>
                </a:solidFill>
                <a:effectLst/>
                <a:latin typeface="TT Commons"/>
              </a:rPr>
              <a:t>eneral Functions of the Gallbladder:</a:t>
            </a:r>
          </a:p>
          <a:p>
            <a:pPr algn="l">
              <a:buFont typeface="Arial" panose="020B0604020202020204" pitchFamily="34" charset="0"/>
              <a:buChar char="•"/>
            </a:pPr>
            <a:r>
              <a:rPr lang="en-US" b="1" i="0" dirty="0">
                <a:solidFill>
                  <a:srgbClr val="000000"/>
                </a:solidFill>
                <a:effectLst/>
                <a:latin typeface="TT Commons"/>
              </a:rPr>
              <a:t>Storage of Bile:</a:t>
            </a:r>
            <a:r>
              <a:rPr lang="en-US" b="0" i="0" dirty="0">
                <a:solidFill>
                  <a:srgbClr val="000000"/>
                </a:solidFill>
                <a:effectLst/>
                <a:latin typeface="TT Commons"/>
              </a:rPr>
              <a:t> The gallbladder stores bile produced by the liver until it is needed for digestion.</a:t>
            </a:r>
          </a:p>
          <a:p>
            <a:pPr algn="l">
              <a:buFont typeface="Arial" panose="020B0604020202020204" pitchFamily="34" charset="0"/>
              <a:buChar char="•"/>
            </a:pPr>
            <a:r>
              <a:rPr lang="en-US" b="1" i="0" dirty="0">
                <a:solidFill>
                  <a:srgbClr val="000000"/>
                </a:solidFill>
                <a:effectLst/>
                <a:latin typeface="TT Commons"/>
              </a:rPr>
              <a:t>Concentration of Bile:</a:t>
            </a:r>
            <a:r>
              <a:rPr lang="en-US" b="0" i="0" dirty="0">
                <a:solidFill>
                  <a:srgbClr val="000000"/>
                </a:solidFill>
                <a:effectLst/>
                <a:latin typeface="TT Commons"/>
              </a:rPr>
              <a:t> It concentrates bile by removing water and electrolytes, making it more effective for digestion.</a:t>
            </a:r>
          </a:p>
          <a:p>
            <a:pPr algn="l">
              <a:buFont typeface="Arial" panose="020B0604020202020204" pitchFamily="34" charset="0"/>
              <a:buChar char="•"/>
            </a:pPr>
            <a:r>
              <a:rPr lang="en-US" b="1" i="0" dirty="0">
                <a:solidFill>
                  <a:srgbClr val="000000"/>
                </a:solidFill>
                <a:effectLst/>
                <a:latin typeface="TT Commons"/>
              </a:rPr>
              <a:t>Release of Bile:</a:t>
            </a:r>
            <a:r>
              <a:rPr lang="en-US" b="0" i="0" dirty="0">
                <a:solidFill>
                  <a:srgbClr val="000000"/>
                </a:solidFill>
                <a:effectLst/>
                <a:latin typeface="TT Commons"/>
              </a:rPr>
              <a:t> When food, especially fatty food, enters the small intestine, the gallbladder releases bile into the small intestine to aid in the digestion and absorption of fats.</a:t>
            </a:r>
          </a:p>
          <a:p>
            <a:endParaRPr lang="en-US" dirty="0"/>
          </a:p>
        </p:txBody>
      </p:sp>
    </p:spTree>
    <p:extLst>
      <p:ext uri="{BB962C8B-B14F-4D97-AF65-F5344CB8AC3E}">
        <p14:creationId xmlns:p14="http://schemas.microsoft.com/office/powerpoint/2010/main" val="763938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Picture 4" descr="A diagram of a pancreas&#10;&#10;AI-generated content may be incorrect.">
            <a:extLst>
              <a:ext uri="{FF2B5EF4-FFF2-40B4-BE49-F238E27FC236}">
                <a16:creationId xmlns:a16="http://schemas.microsoft.com/office/drawing/2014/main" id="{E78C7799-68DD-3E28-9369-DC012E69CB50}"/>
              </a:ext>
            </a:extLst>
          </p:cNvPr>
          <p:cNvPicPr>
            <a:picLocks noChangeAspect="1"/>
          </p:cNvPicPr>
          <p:nvPr/>
        </p:nvPicPr>
        <p:blipFill>
          <a:blip r:embed="rId2">
            <a:alphaModFix/>
          </a:blip>
          <a:stretch/>
        </p:blipFill>
        <p:spPr>
          <a:xfrm>
            <a:off x="20" y="-1687892"/>
            <a:ext cx="12801600" cy="8686006"/>
          </a:xfrm>
          <a:prstGeom prst="rect">
            <a:avLst/>
          </a:prstGeom>
        </p:spPr>
      </p:pic>
      <p:sp>
        <p:nvSpPr>
          <p:cNvPr id="12" name="Freeform: Shape 11">
            <a:extLst>
              <a:ext uri="{FF2B5EF4-FFF2-40B4-BE49-F238E27FC236}">
                <a16:creationId xmlns:a16="http://schemas.microsoft.com/office/drawing/2014/main" id="{36C5C053-F6BB-464B-BDD2-9D811A249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1"/>
            <a:ext cx="489238" cy="558645"/>
          </a:xfrm>
          <a:custGeom>
            <a:avLst/>
            <a:gdLst>
              <a:gd name="connsiteX0" fmla="*/ 1156116 w 3186814"/>
              <a:gd name="connsiteY0" fmla="*/ 0 h 3638922"/>
              <a:gd name="connsiteX1" fmla="*/ 3186814 w 3186814"/>
              <a:gd name="connsiteY1" fmla="*/ 2030698 h 3638922"/>
              <a:gd name="connsiteX2" fmla="*/ 2447829 w 3186814"/>
              <a:gd name="connsiteY2" fmla="*/ 3597684 h 3638922"/>
              <a:gd name="connsiteX3" fmla="*/ 2392682 w 3186814"/>
              <a:gd name="connsiteY3" fmla="*/ 3638922 h 3638922"/>
              <a:gd name="connsiteX4" fmla="*/ 0 w 3186814"/>
              <a:gd name="connsiteY4" fmla="*/ 3638922 h 3638922"/>
              <a:gd name="connsiteX5" fmla="*/ 0 w 3186814"/>
              <a:gd name="connsiteY5" fmla="*/ 362315 h 3638922"/>
              <a:gd name="connsiteX6" fmla="*/ 20733 w 3186814"/>
              <a:gd name="connsiteY6" fmla="*/ 346811 h 3638922"/>
              <a:gd name="connsiteX7" fmla="*/ 1156116 w 3186814"/>
              <a:gd name="connsiteY7" fmla="*/ 0 h 363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814" h="3638922">
                <a:moveTo>
                  <a:pt x="1156116" y="0"/>
                </a:moveTo>
                <a:cubicBezTo>
                  <a:pt x="2277640" y="0"/>
                  <a:pt x="3186814" y="909174"/>
                  <a:pt x="3186814" y="2030698"/>
                </a:cubicBezTo>
                <a:cubicBezTo>
                  <a:pt x="3186814" y="2661556"/>
                  <a:pt x="2899146" y="3225224"/>
                  <a:pt x="2447829" y="3597684"/>
                </a:cubicBezTo>
                <a:lnTo>
                  <a:pt x="2392682" y="3638922"/>
                </a:lnTo>
                <a:lnTo>
                  <a:pt x="0" y="3638922"/>
                </a:lnTo>
                <a:lnTo>
                  <a:pt x="0" y="362315"/>
                </a:lnTo>
                <a:lnTo>
                  <a:pt x="20733" y="346811"/>
                </a:lnTo>
                <a:cubicBezTo>
                  <a:pt x="344835" y="127853"/>
                  <a:pt x="735545" y="0"/>
                  <a:pt x="1156116"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15D1CC-8D02-4016-AD7A-097E77AAE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48491" y="521037"/>
            <a:ext cx="800716" cy="800716"/>
          </a:xfrm>
          <a:prstGeom prst="ellipse">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CB84D5D-9C64-4481-B8AD-C109F7DB3F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895093" y="575478"/>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1A9D26D-082A-4101-8D75-863B7B7AB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48491" y="2156596"/>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FE0BA4-FE6E-4B91-9A1B-E373720BD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16462" y="5425189"/>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0E6F154-6DA5-4544-8945-8AF8DE20A6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82050" y="5874923"/>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5558ED7-8ED9-4B7F-8138-C5B8A0EC1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33637" y="585925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3E9F88F-5950-42B0-B9A3-898F91835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633000" y="6225214"/>
            <a:ext cx="94160" cy="94160"/>
          </a:xfrm>
          <a:prstGeom prst="ellipse">
            <a:avLst/>
          </a:prstGeom>
          <a:solidFill>
            <a:schemeClr val="tx2">
              <a:lumMod val="50000"/>
              <a:lumOff val="5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4FBEBF3-C941-4CB0-8AC2-3B50E1371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52153" y="-1181847"/>
            <a:ext cx="6858000" cy="9221694"/>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0928E6-C755-7A57-4272-1CEA7BF6D110}"/>
              </a:ext>
            </a:extLst>
          </p:cNvPr>
          <p:cNvSpPr>
            <a:spLocks noGrp="1"/>
          </p:cNvSpPr>
          <p:nvPr>
            <p:ph type="ctrTitle"/>
          </p:nvPr>
        </p:nvSpPr>
        <p:spPr>
          <a:xfrm>
            <a:off x="5659718" y="565846"/>
            <a:ext cx="5770281" cy="3617644"/>
          </a:xfrm>
        </p:spPr>
        <p:txBody>
          <a:bodyPr anchor="b">
            <a:normAutofit/>
          </a:bodyPr>
          <a:lstStyle/>
          <a:p>
            <a:pPr algn="r"/>
            <a:r>
              <a:rPr lang="en-US" sz="6000">
                <a:solidFill>
                  <a:srgbClr val="FFFFFF"/>
                </a:solidFill>
              </a:rPr>
              <a:t>Pancreas</a:t>
            </a:r>
          </a:p>
        </p:txBody>
      </p:sp>
      <p:sp>
        <p:nvSpPr>
          <p:cNvPr id="3" name="Subtitle 2">
            <a:extLst>
              <a:ext uri="{FF2B5EF4-FFF2-40B4-BE49-F238E27FC236}">
                <a16:creationId xmlns:a16="http://schemas.microsoft.com/office/drawing/2014/main" id="{C36CAFD4-DB69-DE79-B8E7-81BE2FC51F78}"/>
              </a:ext>
            </a:extLst>
          </p:cNvPr>
          <p:cNvSpPr>
            <a:spLocks noGrp="1"/>
          </p:cNvSpPr>
          <p:nvPr>
            <p:ph type="subTitle" idx="1"/>
          </p:nvPr>
        </p:nvSpPr>
        <p:spPr>
          <a:xfrm>
            <a:off x="5659718" y="4456144"/>
            <a:ext cx="5770281" cy="1327420"/>
          </a:xfrm>
        </p:spPr>
        <p:txBody>
          <a:bodyPr anchor="t">
            <a:normAutofit/>
          </a:bodyPr>
          <a:lstStyle/>
          <a:p>
            <a:pPr algn="r"/>
            <a:endParaRPr lang="en-US" sz="2200">
              <a:solidFill>
                <a:srgbClr val="FFFFFF"/>
              </a:solidFill>
            </a:endParaRPr>
          </a:p>
        </p:txBody>
      </p:sp>
    </p:spTree>
    <p:extLst>
      <p:ext uri="{BB962C8B-B14F-4D97-AF65-F5344CB8AC3E}">
        <p14:creationId xmlns:p14="http://schemas.microsoft.com/office/powerpoint/2010/main" val="2227613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43F2B-6AB6-5454-4935-361B062D9DCC}"/>
              </a:ext>
            </a:extLst>
          </p:cNvPr>
          <p:cNvSpPr>
            <a:spLocks noGrp="1"/>
          </p:cNvSpPr>
          <p:nvPr>
            <p:ph type="title"/>
          </p:nvPr>
        </p:nvSpPr>
        <p:spPr/>
        <p:txBody>
          <a:bodyPr/>
          <a:lstStyle/>
          <a:p>
            <a:r>
              <a:rPr lang="en-US" dirty="0"/>
              <a:t>Pancreatic secretory cells </a:t>
            </a:r>
          </a:p>
        </p:txBody>
      </p:sp>
      <p:sp>
        <p:nvSpPr>
          <p:cNvPr id="3" name="Content Placeholder 2">
            <a:extLst>
              <a:ext uri="{FF2B5EF4-FFF2-40B4-BE49-F238E27FC236}">
                <a16:creationId xmlns:a16="http://schemas.microsoft.com/office/drawing/2014/main" id="{280CBDAE-B5C3-AF14-0B85-8953C7B8DBFB}"/>
              </a:ext>
            </a:extLst>
          </p:cNvPr>
          <p:cNvSpPr>
            <a:spLocks noGrp="1"/>
          </p:cNvSpPr>
          <p:nvPr>
            <p:ph idx="1"/>
          </p:nvPr>
        </p:nvSpPr>
        <p:spPr/>
        <p:txBody>
          <a:bodyPr/>
          <a:lstStyle/>
          <a:p>
            <a:pPr marL="0" indent="0" algn="ctr">
              <a:buNone/>
            </a:pPr>
            <a:r>
              <a:rPr lang="en-US" sz="2400" b="0" i="0" dirty="0">
                <a:solidFill>
                  <a:srgbClr val="000000"/>
                </a:solidFill>
                <a:effectLst/>
                <a:latin typeface="TT Commons"/>
              </a:rPr>
              <a:t>**Pancreatic Acini:** - </a:t>
            </a:r>
            <a:r>
              <a:rPr lang="en-US" sz="2400" b="0" i="0" dirty="0">
                <a:effectLst/>
                <a:latin typeface="Arial" panose="020B0604020202020204" pitchFamily="34" charset="0"/>
              </a:rPr>
              <a:t>clusters of secretory cells that produce enzymes</a:t>
            </a:r>
            <a:endParaRPr lang="en-US" sz="2400" b="0" i="0" dirty="0">
              <a:solidFill>
                <a:srgbClr val="000000"/>
              </a:solidFill>
              <a:effectLst/>
              <a:latin typeface="TT Commons"/>
            </a:endParaRPr>
          </a:p>
          <a:p>
            <a:r>
              <a:rPr lang="en-US" b="0" i="0" dirty="0">
                <a:solidFill>
                  <a:srgbClr val="000000"/>
                </a:solidFill>
                <a:effectLst/>
                <a:latin typeface="TT Commons"/>
              </a:rPr>
              <a:t>These are clusters of cells in the pancreas that produce and secrete digestive enzymes. </a:t>
            </a:r>
          </a:p>
          <a:p>
            <a:r>
              <a:rPr lang="en-US" b="0" i="0" dirty="0">
                <a:solidFill>
                  <a:srgbClr val="000000"/>
                </a:solidFill>
                <a:effectLst/>
                <a:latin typeface="TT Commons"/>
              </a:rPr>
              <a:t> The enzymes are secreted into small ducts that eventually lead to the main pancreatic duct.</a:t>
            </a:r>
          </a:p>
          <a:p>
            <a:r>
              <a:rPr lang="en-US" b="0" i="0" dirty="0">
                <a:solidFill>
                  <a:srgbClr val="000000"/>
                </a:solidFill>
                <a:effectLst/>
                <a:latin typeface="TT Commons"/>
              </a:rPr>
              <a:t> Acinar cells are responsible for the exocrine function of the pancreas.</a:t>
            </a:r>
          </a:p>
          <a:p>
            <a:endParaRPr lang="en-US" b="0" i="0" dirty="0">
              <a:solidFill>
                <a:srgbClr val="000000"/>
              </a:solidFill>
              <a:effectLst/>
              <a:latin typeface="TT Commons"/>
            </a:endParaRPr>
          </a:p>
          <a:p>
            <a:pPr marL="0" indent="0" algn="ctr">
              <a:buNone/>
            </a:pPr>
            <a:r>
              <a:rPr lang="en-US" sz="2400" b="0" i="0" dirty="0">
                <a:solidFill>
                  <a:srgbClr val="000000"/>
                </a:solidFill>
                <a:effectLst/>
                <a:latin typeface="TT Commons"/>
              </a:rPr>
              <a:t>**Duct Cells:** -</a:t>
            </a:r>
            <a:r>
              <a:rPr lang="en-US" sz="2400" b="0" i="0" dirty="0">
                <a:solidFill>
                  <a:srgbClr val="000000"/>
                </a:solidFill>
                <a:effectLst/>
                <a:latin typeface="Arial" panose="020B0604020202020204" pitchFamily="34" charset="0"/>
              </a:rPr>
              <a:t>secrete to the duodenum via the main pancreatic duct</a:t>
            </a:r>
            <a:endParaRPr lang="en-US" sz="2400" b="0" i="0" dirty="0">
              <a:solidFill>
                <a:srgbClr val="000000"/>
              </a:solidFill>
              <a:effectLst/>
              <a:latin typeface="TT Commons"/>
            </a:endParaRPr>
          </a:p>
          <a:p>
            <a:r>
              <a:rPr lang="en-US" b="0" i="0" dirty="0">
                <a:solidFill>
                  <a:srgbClr val="000000"/>
                </a:solidFill>
                <a:effectLst/>
                <a:latin typeface="TT Commons"/>
              </a:rPr>
              <a:t> These cells line the pancreatic ducts and are responsible for secreting bicarbonate and water.</a:t>
            </a:r>
          </a:p>
          <a:p>
            <a:r>
              <a:rPr lang="en-US" b="0" i="0" dirty="0">
                <a:solidFill>
                  <a:srgbClr val="000000"/>
                </a:solidFill>
                <a:effectLst/>
                <a:latin typeface="TT Commons"/>
              </a:rPr>
              <a:t> The bicarbonate helps to neutralize the acidic chyme that enters the small intestine from the stomach. </a:t>
            </a:r>
            <a:endParaRPr lang="en-US" dirty="0">
              <a:solidFill>
                <a:srgbClr val="000000"/>
              </a:solidFill>
              <a:latin typeface="TT Commons"/>
            </a:endParaRPr>
          </a:p>
          <a:p>
            <a:r>
              <a:rPr lang="en-US" b="0" i="0" dirty="0">
                <a:solidFill>
                  <a:srgbClr val="000000"/>
                </a:solidFill>
                <a:effectLst/>
                <a:latin typeface="TT Commons"/>
              </a:rPr>
              <a:t>This creates an optimal pH environment for the digestive enzymes to function effectively.</a:t>
            </a:r>
            <a:endParaRPr lang="en-US" dirty="0"/>
          </a:p>
        </p:txBody>
      </p:sp>
    </p:spTree>
    <p:extLst>
      <p:ext uri="{BB962C8B-B14F-4D97-AF65-F5344CB8AC3E}">
        <p14:creationId xmlns:p14="http://schemas.microsoft.com/office/powerpoint/2010/main" val="3363208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E4DF7-892A-AEE5-D591-2BB57A3A1FCC}"/>
              </a:ext>
            </a:extLst>
          </p:cNvPr>
          <p:cNvSpPr>
            <a:spLocks noGrp="1"/>
          </p:cNvSpPr>
          <p:nvPr>
            <p:ph type="title"/>
          </p:nvPr>
        </p:nvSpPr>
        <p:spPr/>
        <p:txBody>
          <a:bodyPr/>
          <a:lstStyle/>
          <a:p>
            <a:r>
              <a:rPr lang="en-US"/>
              <a:t>Pancreas</a:t>
            </a:r>
            <a:endParaRPr lang="en-US" dirty="0"/>
          </a:p>
        </p:txBody>
      </p:sp>
      <p:sp>
        <p:nvSpPr>
          <p:cNvPr id="3" name="Content Placeholder 2">
            <a:extLst>
              <a:ext uri="{FF2B5EF4-FFF2-40B4-BE49-F238E27FC236}">
                <a16:creationId xmlns:a16="http://schemas.microsoft.com/office/drawing/2014/main" id="{F239C04C-F4AF-A6A9-C097-346A8B300AE2}"/>
              </a:ext>
            </a:extLst>
          </p:cNvPr>
          <p:cNvSpPr>
            <a:spLocks noGrp="1"/>
          </p:cNvSpPr>
          <p:nvPr>
            <p:ph idx="1"/>
          </p:nvPr>
        </p:nvSpPr>
        <p:spPr/>
        <p:txBody>
          <a:bodyPr>
            <a:normAutofit lnSpcReduction="10000"/>
          </a:bodyPr>
          <a:lstStyle/>
          <a:p>
            <a:pPr marL="0" indent="0" algn="ctr">
              <a:buNone/>
            </a:pPr>
            <a:r>
              <a:rPr lang="en-US" b="1" i="0" dirty="0">
                <a:solidFill>
                  <a:srgbClr val="000000"/>
                </a:solidFill>
                <a:effectLst/>
                <a:latin typeface="TT Commons"/>
              </a:rPr>
              <a:t>Exocrine Function of the Pancreas:</a:t>
            </a:r>
          </a:p>
          <a:p>
            <a:pPr algn="l">
              <a:buFont typeface="Arial" panose="020B0604020202020204" pitchFamily="34" charset="0"/>
              <a:buChar char="•"/>
            </a:pPr>
            <a:r>
              <a:rPr lang="en-US" b="0" i="0" dirty="0">
                <a:solidFill>
                  <a:srgbClr val="000000"/>
                </a:solidFill>
                <a:effectLst/>
                <a:latin typeface="TT Commons"/>
              </a:rPr>
              <a:t>The pancreas has an exocrine function that involves the secretion of digestive enzymes into the small intestine.</a:t>
            </a:r>
          </a:p>
          <a:p>
            <a:pPr algn="l">
              <a:buFont typeface="Arial" panose="020B0604020202020204" pitchFamily="34" charset="0"/>
              <a:buChar char="•"/>
            </a:pPr>
            <a:r>
              <a:rPr lang="en-US" b="0" i="0" dirty="0">
                <a:solidFill>
                  <a:srgbClr val="000000"/>
                </a:solidFill>
                <a:effectLst/>
                <a:latin typeface="TT Commons"/>
              </a:rPr>
              <a:t>These enzymes are produced by acinar cells in the pancreas.</a:t>
            </a:r>
          </a:p>
          <a:p>
            <a:pPr marL="0" indent="0" algn="ctr">
              <a:buNone/>
            </a:pPr>
            <a:r>
              <a:rPr lang="en-US" b="1" i="0" dirty="0">
                <a:solidFill>
                  <a:srgbClr val="000000"/>
                </a:solidFill>
                <a:effectLst/>
                <a:latin typeface="TT Commons"/>
              </a:rPr>
              <a:t>Contents of Pancreatic Juice:</a:t>
            </a:r>
          </a:p>
          <a:p>
            <a:pPr algn="l">
              <a:buFont typeface="Arial" panose="020B0604020202020204" pitchFamily="34" charset="0"/>
              <a:buChar char="•"/>
            </a:pPr>
            <a:r>
              <a:rPr lang="en-US" b="0" i="0" dirty="0">
                <a:solidFill>
                  <a:srgbClr val="000000"/>
                </a:solidFill>
                <a:effectLst/>
                <a:latin typeface="TT Commons"/>
              </a:rPr>
              <a:t>Water</a:t>
            </a:r>
          </a:p>
          <a:p>
            <a:pPr algn="l">
              <a:buFont typeface="Arial" panose="020B0604020202020204" pitchFamily="34" charset="0"/>
              <a:buChar char="•"/>
            </a:pPr>
            <a:r>
              <a:rPr lang="en-US" b="0" i="0" dirty="0">
                <a:solidFill>
                  <a:srgbClr val="000000"/>
                </a:solidFill>
                <a:effectLst/>
                <a:latin typeface="TT Commons"/>
              </a:rPr>
              <a:t>Bicarbonate: Helps neutralize stomach acid in the small intestine.</a:t>
            </a:r>
          </a:p>
          <a:p>
            <a:pPr algn="l">
              <a:buFont typeface="Arial" panose="020B0604020202020204" pitchFamily="34" charset="0"/>
              <a:buChar char="•"/>
            </a:pPr>
            <a:r>
              <a:rPr lang="en-US" b="0" i="0" dirty="0">
                <a:solidFill>
                  <a:srgbClr val="000000"/>
                </a:solidFill>
                <a:effectLst/>
                <a:latin typeface="TT Commons"/>
              </a:rPr>
              <a:t>Digestive Enzymes:</a:t>
            </a:r>
          </a:p>
          <a:p>
            <a:pPr marL="742950" lvl="1" indent="-285750" algn="l">
              <a:buFont typeface="Arial" panose="020B0604020202020204" pitchFamily="34" charset="0"/>
              <a:buChar char="•"/>
            </a:pPr>
            <a:r>
              <a:rPr lang="en-US" b="1" i="0" dirty="0">
                <a:solidFill>
                  <a:srgbClr val="000000"/>
                </a:solidFill>
                <a:effectLst/>
                <a:latin typeface="TT Commons"/>
              </a:rPr>
              <a:t>Amylase:</a:t>
            </a:r>
            <a:r>
              <a:rPr lang="en-US" b="0" i="0" dirty="0">
                <a:solidFill>
                  <a:srgbClr val="000000"/>
                </a:solidFill>
                <a:effectLst/>
                <a:latin typeface="TT Commons"/>
              </a:rPr>
              <a:t> (for carbohydrates) breakdown into sugars.</a:t>
            </a:r>
          </a:p>
          <a:p>
            <a:pPr marL="742950" lvl="1" indent="-285750" algn="l">
              <a:buFont typeface="Arial" panose="020B0604020202020204" pitchFamily="34" charset="0"/>
              <a:buChar char="•"/>
            </a:pPr>
            <a:r>
              <a:rPr lang="en-US" b="1" i="0" dirty="0">
                <a:solidFill>
                  <a:srgbClr val="000000"/>
                </a:solidFill>
                <a:effectLst/>
                <a:latin typeface="TT Commons"/>
              </a:rPr>
              <a:t>Proteases:</a:t>
            </a:r>
            <a:r>
              <a:rPr lang="en-US" b="0" i="0" dirty="0">
                <a:solidFill>
                  <a:srgbClr val="000000"/>
                </a:solidFill>
                <a:effectLst/>
                <a:latin typeface="TT Commons"/>
              </a:rPr>
              <a:t> </a:t>
            </a:r>
            <a:r>
              <a:rPr lang="en-US" b="0" i="0" dirty="0">
                <a:effectLst/>
                <a:latin typeface="Arial" panose="020B0604020202020204" pitchFamily="34" charset="0"/>
              </a:rPr>
              <a:t>(for proteins): secreted in inactive form to</a:t>
            </a:r>
            <a:br>
              <a:rPr lang="en-US" dirty="0"/>
            </a:br>
            <a:r>
              <a:rPr lang="en-US" b="0" i="0" dirty="0">
                <a:effectLst/>
                <a:latin typeface="Arial" panose="020B0604020202020204" pitchFamily="34" charset="0"/>
              </a:rPr>
              <a:t>prevent self-digestion</a:t>
            </a:r>
            <a:endParaRPr lang="en-US" b="0" i="0" dirty="0">
              <a:solidFill>
                <a:srgbClr val="000000"/>
              </a:solidFill>
              <a:effectLst/>
              <a:latin typeface="TT Commons"/>
            </a:endParaRPr>
          </a:p>
          <a:p>
            <a:pPr marL="742950" lvl="1" indent="-285750" algn="l">
              <a:buFont typeface="Arial" panose="020B0604020202020204" pitchFamily="34" charset="0"/>
              <a:buChar char="•"/>
            </a:pPr>
            <a:r>
              <a:rPr lang="en-US" b="1" i="0" dirty="0">
                <a:solidFill>
                  <a:srgbClr val="000000"/>
                </a:solidFill>
                <a:effectLst/>
                <a:latin typeface="TT Commons"/>
              </a:rPr>
              <a:t>Lipases:</a:t>
            </a:r>
            <a:r>
              <a:rPr lang="en-US" b="0" i="0" dirty="0">
                <a:solidFill>
                  <a:srgbClr val="000000"/>
                </a:solidFill>
                <a:effectLst/>
                <a:latin typeface="TT Commons"/>
              </a:rPr>
              <a:t> (for lipids) break down into fatty acids and glycerol.</a:t>
            </a:r>
          </a:p>
          <a:p>
            <a:pPr marL="742950" lvl="1" indent="-285750" algn="l">
              <a:buFont typeface="Arial" panose="020B0604020202020204" pitchFamily="34" charset="0"/>
              <a:buChar char="•"/>
            </a:pPr>
            <a:r>
              <a:rPr lang="en-US" b="1" i="0" dirty="0">
                <a:solidFill>
                  <a:srgbClr val="000000"/>
                </a:solidFill>
                <a:effectLst/>
                <a:latin typeface="TT Commons"/>
              </a:rPr>
              <a:t>Nucleases:</a:t>
            </a:r>
            <a:r>
              <a:rPr lang="en-US" b="0" i="0" dirty="0">
                <a:solidFill>
                  <a:srgbClr val="000000"/>
                </a:solidFill>
                <a:effectLst/>
                <a:latin typeface="TT Commons"/>
              </a:rPr>
              <a:t> (for nucleic acids) Break down nucleic acids into nucleotides.</a:t>
            </a:r>
          </a:p>
          <a:p>
            <a:endParaRPr lang="en-US" dirty="0"/>
          </a:p>
        </p:txBody>
      </p:sp>
    </p:spTree>
    <p:extLst>
      <p:ext uri="{BB962C8B-B14F-4D97-AF65-F5344CB8AC3E}">
        <p14:creationId xmlns:p14="http://schemas.microsoft.com/office/powerpoint/2010/main" val="3641902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7F73-1B50-C470-4268-0AA1640F3991}"/>
              </a:ext>
            </a:extLst>
          </p:cNvPr>
          <p:cNvSpPr>
            <a:spLocks noGrp="1"/>
          </p:cNvSpPr>
          <p:nvPr>
            <p:ph type="title"/>
          </p:nvPr>
        </p:nvSpPr>
        <p:spPr>
          <a:xfrm>
            <a:off x="678873" y="0"/>
            <a:ext cx="10659110" cy="1325563"/>
          </a:xfrm>
        </p:spPr>
        <p:txBody>
          <a:bodyPr/>
          <a:lstStyle/>
          <a:p>
            <a:r>
              <a:rPr lang="en-US" dirty="0"/>
              <a:t>Small Intestine and Large Intestine </a:t>
            </a:r>
          </a:p>
        </p:txBody>
      </p:sp>
      <p:pic>
        <p:nvPicPr>
          <p:cNvPr id="4098" name="Picture 2" descr="SEER Training: Small &amp; Large Intestine">
            <a:extLst>
              <a:ext uri="{FF2B5EF4-FFF2-40B4-BE49-F238E27FC236}">
                <a16:creationId xmlns:a16="http://schemas.microsoft.com/office/drawing/2014/main" id="{0D219FC6-0235-A658-4758-FE7A10DD5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472" y="1325563"/>
            <a:ext cx="8091055" cy="554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976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0E054-147A-59D5-29DF-5F7BAA8BEBE5}"/>
              </a:ext>
            </a:extLst>
          </p:cNvPr>
          <p:cNvSpPr>
            <a:spLocks noGrp="1"/>
          </p:cNvSpPr>
          <p:nvPr>
            <p:ph type="title"/>
          </p:nvPr>
        </p:nvSpPr>
        <p:spPr/>
        <p:txBody>
          <a:bodyPr/>
          <a:lstStyle/>
          <a:p>
            <a:r>
              <a:rPr lang="en-US" dirty="0"/>
              <a:t>Small Intestine</a:t>
            </a:r>
          </a:p>
        </p:txBody>
      </p:sp>
      <p:graphicFrame>
        <p:nvGraphicFramePr>
          <p:cNvPr id="6" name="Content Placeholder 2">
            <a:extLst>
              <a:ext uri="{FF2B5EF4-FFF2-40B4-BE49-F238E27FC236}">
                <a16:creationId xmlns:a16="http://schemas.microsoft.com/office/drawing/2014/main" id="{E38E8DAC-5413-0CF0-665E-0732EDAE320A}"/>
              </a:ext>
            </a:extLst>
          </p:cNvPr>
          <p:cNvGraphicFramePr>
            <a:graphicFrameLocks noGrp="1"/>
          </p:cNvGraphicFramePr>
          <p:nvPr>
            <p:ph idx="1"/>
          </p:nvPr>
        </p:nvGraphicFramePr>
        <p:xfrm>
          <a:off x="777240" y="1825625"/>
          <a:ext cx="1065911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4F3FCB9-8734-17B0-F1E6-D31338B99B05}"/>
              </a:ext>
            </a:extLst>
          </p:cNvPr>
          <p:cNvSpPr txBox="1"/>
          <p:nvPr/>
        </p:nvSpPr>
        <p:spPr>
          <a:xfrm>
            <a:off x="1274618" y="6386945"/>
            <a:ext cx="4101059" cy="369332"/>
          </a:xfrm>
          <a:prstGeom prst="rect">
            <a:avLst/>
          </a:prstGeom>
          <a:noFill/>
        </p:spPr>
        <p:txBody>
          <a:bodyPr wrap="none" rtlCol="0">
            <a:spAutoFit/>
          </a:bodyPr>
          <a:lstStyle/>
          <a:p>
            <a:r>
              <a:rPr lang="en-US" dirty="0"/>
              <a:t>See next page for small intestine anatomy</a:t>
            </a:r>
          </a:p>
        </p:txBody>
      </p:sp>
    </p:spTree>
    <p:extLst>
      <p:ext uri="{BB962C8B-B14F-4D97-AF65-F5344CB8AC3E}">
        <p14:creationId xmlns:p14="http://schemas.microsoft.com/office/powerpoint/2010/main" val="3999555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133-51E2-CFAC-574F-AD71F4C1A4F3}"/>
              </a:ext>
            </a:extLst>
          </p:cNvPr>
          <p:cNvSpPr>
            <a:spLocks noGrp="1"/>
          </p:cNvSpPr>
          <p:nvPr>
            <p:ph type="title"/>
          </p:nvPr>
        </p:nvSpPr>
        <p:spPr/>
        <p:txBody>
          <a:bodyPr/>
          <a:lstStyle/>
          <a:p>
            <a:r>
              <a:rPr lang="en-US" dirty="0"/>
              <a:t>Small Intestine anatomy</a:t>
            </a:r>
          </a:p>
        </p:txBody>
      </p:sp>
      <p:sp>
        <p:nvSpPr>
          <p:cNvPr id="3" name="Content Placeholder 2">
            <a:extLst>
              <a:ext uri="{FF2B5EF4-FFF2-40B4-BE49-F238E27FC236}">
                <a16:creationId xmlns:a16="http://schemas.microsoft.com/office/drawing/2014/main" id="{334B806F-10DA-0E4C-D5B0-6FC88F227127}"/>
              </a:ext>
            </a:extLst>
          </p:cNvPr>
          <p:cNvSpPr>
            <a:spLocks noGrp="1"/>
          </p:cNvSpPr>
          <p:nvPr>
            <p:ph idx="1"/>
          </p:nvPr>
        </p:nvSpPr>
        <p:spPr/>
        <p:txBody>
          <a:bodyPr/>
          <a:lstStyle/>
          <a:p>
            <a:endParaRPr lang="en-US"/>
          </a:p>
        </p:txBody>
      </p:sp>
      <p:pic>
        <p:nvPicPr>
          <p:cNvPr id="5122" name="Picture 2" descr="Villus | Structure, Function &amp; Location | Britannica">
            <a:extLst>
              <a:ext uri="{FF2B5EF4-FFF2-40B4-BE49-F238E27FC236}">
                <a16:creationId xmlns:a16="http://schemas.microsoft.com/office/drawing/2014/main" id="{959FB18B-8960-1591-CE1B-A52A2F1A8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0688"/>
            <a:ext cx="12192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45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4F8E18AC-903E-4B46-8CC0-FE20E612C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3" name="Rectangle 6152">
            <a:extLst>
              <a:ext uri="{FF2B5EF4-FFF2-40B4-BE49-F238E27FC236}">
                <a16:creationId xmlns:a16="http://schemas.microsoft.com/office/drawing/2014/main" id="{3DEE38FB-0763-470C-8A5E-44456B513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AC64615D-BB73-8EBF-712C-BFD44A4E501A}"/>
              </a:ext>
            </a:extLst>
          </p:cNvPr>
          <p:cNvSpPr>
            <a:spLocks noGrp="1"/>
          </p:cNvSpPr>
          <p:nvPr>
            <p:ph type="title"/>
          </p:nvPr>
        </p:nvSpPr>
        <p:spPr>
          <a:xfrm>
            <a:off x="610058" y="-1246938"/>
            <a:ext cx="4606280" cy="2493876"/>
          </a:xfrm>
        </p:spPr>
        <p:txBody>
          <a:bodyPr anchor="b">
            <a:normAutofit/>
          </a:bodyPr>
          <a:lstStyle/>
          <a:p>
            <a:r>
              <a:rPr lang="en-US" sz="4400" dirty="0"/>
              <a:t>Large intestine</a:t>
            </a:r>
          </a:p>
        </p:txBody>
      </p:sp>
      <p:sp>
        <p:nvSpPr>
          <p:cNvPr id="3" name="Content Placeholder 2">
            <a:extLst>
              <a:ext uri="{FF2B5EF4-FFF2-40B4-BE49-F238E27FC236}">
                <a16:creationId xmlns:a16="http://schemas.microsoft.com/office/drawing/2014/main" id="{A223FBEB-44F9-CD03-B993-BA55D00E96C5}"/>
              </a:ext>
            </a:extLst>
          </p:cNvPr>
          <p:cNvSpPr>
            <a:spLocks noGrp="1"/>
          </p:cNvSpPr>
          <p:nvPr>
            <p:ph idx="1"/>
          </p:nvPr>
        </p:nvSpPr>
        <p:spPr>
          <a:xfrm>
            <a:off x="157252" y="1304505"/>
            <a:ext cx="4606280" cy="2747963"/>
          </a:xfrm>
        </p:spPr>
        <p:txBody>
          <a:bodyPr anchor="t">
            <a:noAutofit/>
          </a:bodyPr>
          <a:lstStyle/>
          <a:p>
            <a:pPr>
              <a:buFont typeface="Arial" panose="020B0604020202020204" pitchFamily="34" charset="0"/>
              <a:buChar char="•"/>
            </a:pPr>
            <a:r>
              <a:rPr lang="en-US" sz="1800" b="1" dirty="0">
                <a:latin typeface="TT Commons"/>
              </a:rPr>
              <a:t>T</a:t>
            </a:r>
            <a:r>
              <a:rPr lang="en-US" sz="1800" b="1" i="0" dirty="0">
                <a:effectLst/>
                <a:latin typeface="TT Commons"/>
              </a:rPr>
              <a:t>he subdivisions:</a:t>
            </a:r>
            <a:endParaRPr lang="en-US" sz="1800" b="0" i="0" dirty="0">
              <a:effectLst/>
              <a:latin typeface="TT Commons"/>
            </a:endParaRPr>
          </a:p>
          <a:p>
            <a:pPr marL="742950" lvl="1" indent="-285750">
              <a:buFont typeface="Arial" panose="020B0604020202020204" pitchFamily="34" charset="0"/>
              <a:buChar char="•"/>
            </a:pPr>
            <a:r>
              <a:rPr lang="en-US" b="0" i="0" dirty="0">
                <a:effectLst/>
                <a:latin typeface="TT Commons"/>
              </a:rPr>
              <a:t>Cecum</a:t>
            </a:r>
          </a:p>
          <a:p>
            <a:pPr marL="742950" lvl="1" indent="-285750">
              <a:buFont typeface="Arial" panose="020B0604020202020204" pitchFamily="34" charset="0"/>
              <a:buChar char="•"/>
            </a:pPr>
            <a:r>
              <a:rPr lang="en-US" b="0" i="0" dirty="0">
                <a:effectLst/>
                <a:latin typeface="TT Commons"/>
              </a:rPr>
              <a:t>Colon (ascending, transverse, descending, sigmoid)</a:t>
            </a:r>
          </a:p>
          <a:p>
            <a:pPr marL="742950" lvl="1" indent="-285750">
              <a:buFont typeface="Arial" panose="020B0604020202020204" pitchFamily="34" charset="0"/>
              <a:buChar char="•"/>
            </a:pPr>
            <a:r>
              <a:rPr lang="en-US" b="0" i="0" dirty="0">
                <a:effectLst/>
                <a:latin typeface="TT Commons"/>
              </a:rPr>
              <a:t>Rectum</a:t>
            </a:r>
          </a:p>
          <a:p>
            <a:pPr marL="742950" lvl="1" indent="-285750">
              <a:buFont typeface="Arial" panose="020B0604020202020204" pitchFamily="34" charset="0"/>
              <a:buChar char="•"/>
            </a:pPr>
            <a:r>
              <a:rPr lang="en-US" b="0" i="0" dirty="0">
                <a:effectLst/>
                <a:latin typeface="TT Commons"/>
              </a:rPr>
              <a:t>Anal canal</a:t>
            </a:r>
          </a:p>
          <a:p>
            <a:pPr>
              <a:buFont typeface="Arial" panose="020B0604020202020204" pitchFamily="34" charset="0"/>
              <a:buChar char="•"/>
            </a:pPr>
            <a:r>
              <a:rPr lang="en-US" sz="1800" b="1" dirty="0">
                <a:latin typeface="TT Commons"/>
              </a:rPr>
              <a:t>T</a:t>
            </a:r>
            <a:r>
              <a:rPr lang="en-US" sz="1800" b="1" i="0" dirty="0">
                <a:effectLst/>
                <a:latin typeface="TT Commons"/>
              </a:rPr>
              <a:t>he digestive processes in the large intestine:</a:t>
            </a:r>
            <a:endParaRPr lang="en-US" sz="1800" b="0" i="0" dirty="0">
              <a:effectLst/>
              <a:latin typeface="TT Commons"/>
            </a:endParaRPr>
          </a:p>
          <a:p>
            <a:pPr marL="742950" lvl="1" indent="-285750">
              <a:buFont typeface="Arial" panose="020B0604020202020204" pitchFamily="34" charset="0"/>
              <a:buChar char="•"/>
            </a:pPr>
            <a:r>
              <a:rPr lang="en-US" b="0" i="0" dirty="0">
                <a:effectLst/>
                <a:latin typeface="TT Commons"/>
              </a:rPr>
              <a:t>Absorption of water and electrolytes.</a:t>
            </a:r>
          </a:p>
          <a:p>
            <a:pPr marL="742950" lvl="1" indent="-285750">
              <a:buFont typeface="Arial" panose="020B0604020202020204" pitchFamily="34" charset="0"/>
              <a:buChar char="•"/>
            </a:pPr>
            <a:r>
              <a:rPr lang="en-US" b="0" i="0" dirty="0">
                <a:effectLst/>
                <a:latin typeface="TT Commons"/>
              </a:rPr>
              <a:t>Formation and storage of feces.</a:t>
            </a:r>
          </a:p>
          <a:p>
            <a:pPr marL="742950" lvl="1" indent="-285750">
              <a:buFont typeface="Arial" panose="020B0604020202020204" pitchFamily="34" charset="0"/>
              <a:buChar char="•"/>
            </a:pPr>
            <a:r>
              <a:rPr lang="en-US" b="0" i="0" dirty="0">
                <a:effectLst/>
                <a:latin typeface="TT Commons"/>
              </a:rPr>
              <a:t>Fermentation of indigestible food by gut bacteria.</a:t>
            </a:r>
          </a:p>
          <a:p>
            <a:endParaRPr lang="en-US" sz="1800" dirty="0"/>
          </a:p>
        </p:txBody>
      </p:sp>
      <p:sp>
        <p:nvSpPr>
          <p:cNvPr id="6155" name="Oval 1">
            <a:extLst>
              <a:ext uri="{FF2B5EF4-FFF2-40B4-BE49-F238E27FC236}">
                <a16:creationId xmlns:a16="http://schemas.microsoft.com/office/drawing/2014/main" id="{F1D6E6C0-11C7-4A38-BD12-80741960B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1411" y="557332"/>
            <a:ext cx="5743337" cy="5743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7" name="decorative circles">
            <a:extLst>
              <a:ext uri="{FF2B5EF4-FFF2-40B4-BE49-F238E27FC236}">
                <a16:creationId xmlns:a16="http://schemas.microsoft.com/office/drawing/2014/main" id="{2B16E781-E64A-4007-B0F1-5A50135A42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70062" y="289695"/>
            <a:ext cx="4971115" cy="6138399"/>
            <a:chOff x="6870062" y="289695"/>
            <a:chExt cx="4971115" cy="6138399"/>
          </a:xfrm>
        </p:grpSpPr>
        <p:sp>
          <p:nvSpPr>
            <p:cNvPr id="6158" name="Oval 6157">
              <a:extLst>
                <a:ext uri="{FF2B5EF4-FFF2-40B4-BE49-F238E27FC236}">
                  <a16:creationId xmlns:a16="http://schemas.microsoft.com/office/drawing/2014/main" id="{6F5849D6-7C1F-435A-8BEB-2A37173B6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9" name="Oval 6158">
              <a:extLst>
                <a:ext uri="{FF2B5EF4-FFF2-40B4-BE49-F238E27FC236}">
                  <a16:creationId xmlns:a16="http://schemas.microsoft.com/office/drawing/2014/main" id="{9C6C5D90-0568-4F1C-9392-536D4E32E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74736" y="5667686"/>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0" name="Oval 6159">
              <a:extLst>
                <a:ext uri="{FF2B5EF4-FFF2-40B4-BE49-F238E27FC236}">
                  <a16:creationId xmlns:a16="http://schemas.microsoft.com/office/drawing/2014/main" id="{E069E425-421F-469A-9C32-9FB5C16E5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27805" y="5275653"/>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1" name="Oval 6160">
              <a:extLst>
                <a:ext uri="{FF2B5EF4-FFF2-40B4-BE49-F238E27FC236}">
                  <a16:creationId xmlns:a16="http://schemas.microsoft.com/office/drawing/2014/main" id="{4C31A526-345A-4A63-BA59-FF91204E9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9847" y="59428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2" name="Oval 6161">
              <a:extLst>
                <a:ext uri="{FF2B5EF4-FFF2-40B4-BE49-F238E27FC236}">
                  <a16:creationId xmlns:a16="http://schemas.microsoft.com/office/drawing/2014/main" id="{F27432B5-3C17-4415-B09A-67FCBD636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1540" y="655922"/>
              <a:ext cx="466441" cy="466441"/>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3" name="Oval 6162">
              <a:extLst>
                <a:ext uri="{FF2B5EF4-FFF2-40B4-BE49-F238E27FC236}">
                  <a16:creationId xmlns:a16="http://schemas.microsoft.com/office/drawing/2014/main" id="{90E4DDCC-A5A9-4365-876A-7992F2CF4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4" name="Oval 6163">
              <a:extLst>
                <a:ext uri="{FF2B5EF4-FFF2-40B4-BE49-F238E27FC236}">
                  <a16:creationId xmlns:a16="http://schemas.microsoft.com/office/drawing/2014/main" id="{BA5DB42D-36BB-41F6-A512-3AFDD33ADA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63367" y="6122314"/>
              <a:ext cx="305780" cy="305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5" name="Oval 6164">
              <a:extLst>
                <a:ext uri="{FF2B5EF4-FFF2-40B4-BE49-F238E27FC236}">
                  <a16:creationId xmlns:a16="http://schemas.microsoft.com/office/drawing/2014/main" id="{E03F45BD-67A0-4732-B626-9ECB4B18E2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0062" y="5959435"/>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descr="How Long Are Your Intestines? Length of Small and Large Intestines">
            <a:extLst>
              <a:ext uri="{FF2B5EF4-FFF2-40B4-BE49-F238E27FC236}">
                <a16:creationId xmlns:a16="http://schemas.microsoft.com/office/drawing/2014/main" id="{80BB7B82-0FE8-1E0B-50D3-8664BAE255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18" t="10152" r="14639" b="13511"/>
          <a:stretch/>
        </p:blipFill>
        <p:spPr bwMode="auto">
          <a:xfrm>
            <a:off x="5576532" y="1404368"/>
            <a:ext cx="6615468" cy="406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971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41"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5" name="Oval 14">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24">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0" name="Freeform: Shape 25">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1" name="Freeform: Shape 26">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2" name="Oval 51">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Freeform: Shape 28">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54" name="Rectangle 53">
            <a:extLst>
              <a:ext uri="{FF2B5EF4-FFF2-40B4-BE49-F238E27FC236}">
                <a16:creationId xmlns:a16="http://schemas.microsoft.com/office/drawing/2014/main" id="{1D7050A3-B1DE-4865-BAE7-B35015408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0401EF1-C054-4118-87E7-1621168ADB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36A08B2C-349E-5588-476A-865CDEB97C6A}"/>
              </a:ext>
            </a:extLst>
          </p:cNvPr>
          <p:cNvSpPr>
            <a:spLocks noGrp="1"/>
          </p:cNvSpPr>
          <p:nvPr>
            <p:ph type="title"/>
          </p:nvPr>
        </p:nvSpPr>
        <p:spPr>
          <a:xfrm>
            <a:off x="770495" y="-1160138"/>
            <a:ext cx="5047488" cy="2387600"/>
          </a:xfrm>
        </p:spPr>
        <p:txBody>
          <a:bodyPr vert="horz" lIns="91440" tIns="45720" rIns="91440" bIns="45720" rtlCol="0" anchor="b">
            <a:normAutofit/>
          </a:bodyPr>
          <a:lstStyle/>
          <a:p>
            <a:r>
              <a:rPr lang="en-US" dirty="0"/>
              <a:t>Alimentary Canal</a:t>
            </a:r>
          </a:p>
        </p:txBody>
      </p:sp>
      <p:grpSp>
        <p:nvGrpSpPr>
          <p:cNvPr id="35" name="decorative circles">
            <a:extLst>
              <a:ext uri="{FF2B5EF4-FFF2-40B4-BE49-F238E27FC236}">
                <a16:creationId xmlns:a16="http://schemas.microsoft.com/office/drawing/2014/main" id="{499E7689-E646-4066-9AD0-62F46B462A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8627" y="289695"/>
            <a:ext cx="5228154" cy="5966848"/>
            <a:chOff x="6008627" y="289695"/>
            <a:chExt cx="5228154" cy="5966848"/>
          </a:xfrm>
        </p:grpSpPr>
        <p:sp>
          <p:nvSpPr>
            <p:cNvPr id="36" name="Oval 35">
              <a:extLst>
                <a:ext uri="{FF2B5EF4-FFF2-40B4-BE49-F238E27FC236}">
                  <a16:creationId xmlns:a16="http://schemas.microsoft.com/office/drawing/2014/main" id="{8AFEBC98-1CAB-474C-8458-BEB70D8FB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C1741FF-E9EA-44E7-90AD-0009B23D9A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41A188E-5A43-4269-BD7A-89A6C8F39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790102"/>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D6BB9FB-66A8-4DC7-BE6D-04F08DFF13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70340" y="674287"/>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9D76882-E899-4E4C-8818-FDEA473A7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407667"/>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Content Placeholder 31" descr="A diagram of a person's body&#10;&#10;AI-generated content may be incorrect.">
            <a:extLst>
              <a:ext uri="{FF2B5EF4-FFF2-40B4-BE49-F238E27FC236}">
                <a16:creationId xmlns:a16="http://schemas.microsoft.com/office/drawing/2014/main" id="{E8179F89-58CE-B6E4-9B1B-BA1965FB8B33}"/>
              </a:ext>
            </a:extLst>
          </p:cNvPr>
          <p:cNvPicPr>
            <a:picLocks noGrp="1" noChangeAspect="1"/>
          </p:cNvPicPr>
          <p:nvPr>
            <p:ph idx="1"/>
          </p:nvPr>
        </p:nvPicPr>
        <p:blipFill>
          <a:blip r:embed="rId2"/>
          <a:stretch>
            <a:fillRect/>
          </a:stretch>
        </p:blipFill>
        <p:spPr>
          <a:xfrm>
            <a:off x="9739432" y="1671441"/>
            <a:ext cx="2452568" cy="2688960"/>
          </a:xfrm>
        </p:spPr>
      </p:pic>
      <p:pic>
        <p:nvPicPr>
          <p:cNvPr id="58" name="Picture 57" descr="A black and white drawing of a person&#10;&#10;AI-generated content may be incorrect.">
            <a:extLst>
              <a:ext uri="{FF2B5EF4-FFF2-40B4-BE49-F238E27FC236}">
                <a16:creationId xmlns:a16="http://schemas.microsoft.com/office/drawing/2014/main" id="{6C7B1485-33B9-8ED1-A89A-EA449345EE22}"/>
              </a:ext>
            </a:extLst>
          </p:cNvPr>
          <p:cNvPicPr>
            <a:picLocks noChangeAspect="1"/>
          </p:cNvPicPr>
          <p:nvPr/>
        </p:nvPicPr>
        <p:blipFill>
          <a:blip r:embed="rId3"/>
          <a:srcRect l="-3542" r="3542" b="23890"/>
          <a:stretch/>
        </p:blipFill>
        <p:spPr>
          <a:xfrm>
            <a:off x="7073875" y="1611684"/>
            <a:ext cx="1955800" cy="2748717"/>
          </a:xfrm>
          <a:prstGeom prst="rect">
            <a:avLst/>
          </a:prstGeom>
        </p:spPr>
      </p:pic>
      <p:sp>
        <p:nvSpPr>
          <p:cNvPr id="59" name="TextBox 58">
            <a:extLst>
              <a:ext uri="{FF2B5EF4-FFF2-40B4-BE49-F238E27FC236}">
                <a16:creationId xmlns:a16="http://schemas.microsoft.com/office/drawing/2014/main" id="{D7E27CBC-0481-8762-E720-D3A18B2337A2}"/>
              </a:ext>
            </a:extLst>
          </p:cNvPr>
          <p:cNvSpPr txBox="1"/>
          <p:nvPr/>
        </p:nvSpPr>
        <p:spPr>
          <a:xfrm>
            <a:off x="9119897" y="2554256"/>
            <a:ext cx="529312" cy="923330"/>
          </a:xfrm>
          <a:prstGeom prst="rect">
            <a:avLst/>
          </a:prstGeom>
          <a:noFill/>
        </p:spPr>
        <p:txBody>
          <a:bodyPr wrap="none" rtlCol="0">
            <a:spAutoFit/>
          </a:bodyPr>
          <a:lstStyle/>
          <a:p>
            <a:r>
              <a:rPr lang="en-US" sz="5400" dirty="0"/>
              <a:t>=</a:t>
            </a:r>
          </a:p>
        </p:txBody>
      </p:sp>
      <p:pic>
        <p:nvPicPr>
          <p:cNvPr id="61" name="Picture 60" descr="A white can with red text&#10;&#10;AI-generated content may be incorrect.">
            <a:extLst>
              <a:ext uri="{FF2B5EF4-FFF2-40B4-BE49-F238E27FC236}">
                <a16:creationId xmlns:a16="http://schemas.microsoft.com/office/drawing/2014/main" id="{80526498-2C18-349F-2B6D-3C59614BC6DE}"/>
              </a:ext>
            </a:extLst>
          </p:cNvPr>
          <p:cNvPicPr>
            <a:picLocks noChangeAspect="1"/>
          </p:cNvPicPr>
          <p:nvPr/>
        </p:nvPicPr>
        <p:blipFill>
          <a:blip r:embed="rId4"/>
          <a:srcRect l="12334" r="10220" b="1814"/>
          <a:stretch/>
        </p:blipFill>
        <p:spPr>
          <a:xfrm>
            <a:off x="8126981" y="1939718"/>
            <a:ext cx="158096" cy="3131046"/>
          </a:xfrm>
          <a:prstGeom prst="rect">
            <a:avLst/>
          </a:prstGeom>
        </p:spPr>
      </p:pic>
      <p:sp>
        <p:nvSpPr>
          <p:cNvPr id="63" name="TextBox 62">
            <a:extLst>
              <a:ext uri="{FF2B5EF4-FFF2-40B4-BE49-F238E27FC236}">
                <a16:creationId xmlns:a16="http://schemas.microsoft.com/office/drawing/2014/main" id="{0CF2408F-7109-0D61-BC1D-B19884B5FCBB}"/>
              </a:ext>
            </a:extLst>
          </p:cNvPr>
          <p:cNvSpPr txBox="1"/>
          <p:nvPr/>
        </p:nvSpPr>
        <p:spPr>
          <a:xfrm>
            <a:off x="95730" y="1468582"/>
            <a:ext cx="6748415" cy="3416320"/>
          </a:xfrm>
          <a:prstGeom prst="rect">
            <a:avLst/>
          </a:prstGeom>
          <a:noFill/>
        </p:spPr>
        <p:txBody>
          <a:bodyPr wrap="square" rtlCol="0">
            <a:spAutoFit/>
          </a:bodyPr>
          <a:lstStyle/>
          <a:p>
            <a:pPr marL="285750" indent="-285750">
              <a:buFont typeface="Arial" panose="020B0604020202020204" pitchFamily="34" charset="0"/>
              <a:buChar char="•"/>
            </a:pPr>
            <a:r>
              <a:rPr lang="en-US" dirty="0"/>
              <a:t>When you think of the Alimentary Canal or GI tract, I want you to think of a  </a:t>
            </a:r>
            <a:r>
              <a:rPr lang="en-US" dirty="0">
                <a:highlight>
                  <a:srgbClr val="00FF00"/>
                </a:highlight>
              </a:rPr>
              <a:t>Long PVC pipe going from the mouth to the anus. </a:t>
            </a:r>
          </a:p>
          <a:p>
            <a:pPr marL="285750" indent="-285750">
              <a:buFont typeface="Arial" panose="020B0604020202020204" pitchFamily="34" charset="0"/>
              <a:buChar char="•"/>
            </a:pPr>
            <a:endParaRPr lang="en-US" dirty="0">
              <a:highlight>
                <a:srgbClr val="00FF00"/>
              </a:highlight>
            </a:endParaRPr>
          </a:p>
          <a:p>
            <a:r>
              <a:rPr lang="en-US" dirty="0">
                <a:highlight>
                  <a:srgbClr val="00FF00"/>
                </a:highlight>
              </a:rPr>
              <a:t>This pipe has a hollow middle and anything inside this pipe is not in the body.</a:t>
            </a:r>
          </a:p>
          <a:p>
            <a:pPr marL="285750" indent="-285750">
              <a:buFont typeface="Arial" panose="020B0604020202020204" pitchFamily="34" charset="0"/>
              <a:buChar char="•"/>
            </a:pPr>
            <a:endParaRPr lang="en-US" dirty="0">
              <a:highlight>
                <a:srgbClr val="00FF00"/>
              </a:highlight>
            </a:endParaRPr>
          </a:p>
          <a:p>
            <a:pPr marL="285750" indent="-285750">
              <a:buFont typeface="Arial" panose="020B0604020202020204" pitchFamily="34" charset="0"/>
              <a:buChar char="•"/>
            </a:pPr>
            <a:r>
              <a:rPr lang="en-US" dirty="0"/>
              <a:t>Therefore, any food that you consume in the Alimentary Canal is not inside the body.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GI tract uses extracellular digestion which means that the process of digestion occurs outside the cells and in the Alimentary canal.</a:t>
            </a:r>
          </a:p>
        </p:txBody>
      </p:sp>
    </p:spTree>
    <p:extLst>
      <p:ext uri="{BB962C8B-B14F-4D97-AF65-F5344CB8AC3E}">
        <p14:creationId xmlns:p14="http://schemas.microsoft.com/office/powerpoint/2010/main" val="726869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2FDD5-F7BC-917C-277C-9717EEE07F2E}"/>
              </a:ext>
            </a:extLst>
          </p:cNvPr>
          <p:cNvSpPr>
            <a:spLocks noGrp="1"/>
          </p:cNvSpPr>
          <p:nvPr>
            <p:ph type="title"/>
          </p:nvPr>
        </p:nvSpPr>
        <p:spPr/>
        <p:txBody>
          <a:bodyPr/>
          <a:lstStyle/>
          <a:p>
            <a:r>
              <a:rPr lang="en-US" dirty="0"/>
              <a:t>Take away pt. 1</a:t>
            </a:r>
          </a:p>
        </p:txBody>
      </p:sp>
      <p:sp>
        <p:nvSpPr>
          <p:cNvPr id="3" name="Content Placeholder 2">
            <a:extLst>
              <a:ext uri="{FF2B5EF4-FFF2-40B4-BE49-F238E27FC236}">
                <a16:creationId xmlns:a16="http://schemas.microsoft.com/office/drawing/2014/main" id="{B02CD9B9-7627-297C-6C0D-61474CA7071D}"/>
              </a:ext>
            </a:extLst>
          </p:cNvPr>
          <p:cNvSpPr>
            <a:spLocks noGrp="1"/>
          </p:cNvSpPr>
          <p:nvPr>
            <p:ph idx="1"/>
          </p:nvPr>
        </p:nvSpPr>
        <p:spPr>
          <a:xfrm>
            <a:off x="777240" y="1690688"/>
            <a:ext cx="10659110" cy="4486275"/>
          </a:xfrm>
        </p:spPr>
        <p:txBody>
          <a:bodyPr>
            <a:noAutofit/>
          </a:bodyPr>
          <a:lstStyle/>
          <a:p>
            <a:pPr>
              <a:spcBef>
                <a:spcPts val="3750"/>
              </a:spcBef>
              <a:spcAft>
                <a:spcPts val="3750"/>
              </a:spcAft>
            </a:pPr>
            <a:r>
              <a:rPr lang="en-US" sz="1600" dirty="0">
                <a:effectLst/>
                <a:latin typeface="Times New Roman" panose="02020603050405020304" pitchFamily="18" charset="0"/>
              </a:rPr>
              <a:t>Digestive system</a:t>
            </a:r>
            <a:br>
              <a:rPr lang="en-US" sz="1600" dirty="0">
                <a:effectLst/>
              </a:rPr>
            </a:br>
            <a:r>
              <a:rPr lang="en-US" sz="1600" dirty="0">
                <a:effectLst/>
                <a:latin typeface="Arial" panose="020B0604020202020204" pitchFamily="34" charset="0"/>
              </a:rPr>
              <a:t>• Identify the general functions and divisions</a:t>
            </a:r>
            <a:br>
              <a:rPr lang="en-US" sz="1600" dirty="0">
                <a:effectLst/>
              </a:rPr>
            </a:br>
            <a:r>
              <a:rPr lang="en-US" sz="1600" dirty="0">
                <a:effectLst/>
                <a:latin typeface="Arial" panose="020B0604020202020204" pitchFamily="34" charset="0"/>
              </a:rPr>
              <a:t>• Describe the six essential activities involved with the digestive process</a:t>
            </a:r>
            <a:br>
              <a:rPr lang="en-US" sz="1600" dirty="0">
                <a:effectLst/>
              </a:rPr>
            </a:br>
            <a:r>
              <a:rPr lang="en-US" sz="1600" dirty="0">
                <a:effectLst/>
                <a:latin typeface="Arial" panose="020B0604020202020204" pitchFamily="34" charset="0"/>
              </a:rPr>
              <a:t>• Be able to define peritoneum and the related terms</a:t>
            </a:r>
            <a:br>
              <a:rPr lang="en-US" sz="1600" dirty="0">
                <a:effectLst/>
              </a:rPr>
            </a:br>
            <a:r>
              <a:rPr lang="en-US" sz="1600" dirty="0">
                <a:effectLst/>
                <a:latin typeface="Arial" panose="020B0604020202020204" pitchFamily="34" charset="0"/>
              </a:rPr>
              <a:t>• Differentiate between the four layers of tissue that makeup the GI tract and describe</a:t>
            </a:r>
            <a:br>
              <a:rPr lang="en-US" sz="1600" dirty="0">
                <a:effectLst/>
              </a:rPr>
            </a:br>
            <a:r>
              <a:rPr lang="en-US" sz="1600" dirty="0">
                <a:effectLst/>
                <a:latin typeface="Arial" panose="020B0604020202020204" pitchFamily="34" charset="0"/>
              </a:rPr>
              <a:t>their general functions</a:t>
            </a:r>
            <a:br>
              <a:rPr lang="en-US" sz="1600" dirty="0">
                <a:effectLst/>
              </a:rPr>
            </a:br>
            <a:r>
              <a:rPr lang="en-US" sz="1600" dirty="0">
                <a:effectLst/>
                <a:latin typeface="Courier New" panose="02070309020205020404" pitchFamily="49" charset="0"/>
              </a:rPr>
              <a:t>o </a:t>
            </a:r>
            <a:r>
              <a:rPr lang="en-US" sz="1600" dirty="0">
                <a:effectLst/>
                <a:latin typeface="Arial" panose="020B0604020202020204" pitchFamily="34" charset="0"/>
              </a:rPr>
              <a:t>Mucosa, submucosa, muscularis externa, and serosa</a:t>
            </a:r>
            <a:br>
              <a:rPr lang="en-US" sz="1600" dirty="0">
                <a:effectLst/>
              </a:rPr>
            </a:br>
            <a:r>
              <a:rPr lang="en-US" sz="1600" dirty="0">
                <a:effectLst/>
                <a:latin typeface="Arial" panose="020B0604020202020204" pitchFamily="34" charset="0"/>
              </a:rPr>
              <a:t>• Mouth</a:t>
            </a:r>
            <a:br>
              <a:rPr lang="en-US" sz="1600" dirty="0">
                <a:effectLst/>
              </a:rPr>
            </a:br>
            <a:r>
              <a:rPr lang="en-US" sz="1600" dirty="0">
                <a:effectLst/>
                <a:latin typeface="Courier New" panose="02070309020205020404" pitchFamily="49" charset="0"/>
              </a:rPr>
              <a:t>o </a:t>
            </a:r>
            <a:r>
              <a:rPr lang="en-US" sz="1600" dirty="0">
                <a:effectLst/>
                <a:latin typeface="Arial" panose="020B0604020202020204" pitchFamily="34" charset="0"/>
              </a:rPr>
              <a:t>Identify general terms and structures</a:t>
            </a:r>
            <a:br>
              <a:rPr lang="en-US" sz="1600" dirty="0">
                <a:effectLst/>
              </a:rPr>
            </a:br>
            <a:r>
              <a:rPr lang="en-US" sz="1600" dirty="0">
                <a:effectLst/>
                <a:latin typeface="Arial" panose="020B0604020202020204" pitchFamily="34" charset="0"/>
              </a:rPr>
              <a:t>▪ Buccal cavity, divisions of the palate, tongue, salivary glands, types of</a:t>
            </a:r>
            <a:br>
              <a:rPr lang="en-US" sz="1600" dirty="0">
                <a:effectLst/>
              </a:rPr>
            </a:br>
            <a:r>
              <a:rPr lang="en-US" sz="1600" dirty="0">
                <a:effectLst/>
                <a:latin typeface="Arial" panose="020B0604020202020204" pitchFamily="34" charset="0"/>
              </a:rPr>
              <a:t>teeth</a:t>
            </a:r>
            <a:br>
              <a:rPr lang="en-US" sz="1600" dirty="0">
                <a:effectLst/>
              </a:rPr>
            </a:br>
            <a:r>
              <a:rPr lang="en-US" sz="1600" dirty="0">
                <a:effectLst/>
                <a:latin typeface="Courier New" panose="02070309020205020404" pitchFamily="49" charset="0"/>
              </a:rPr>
              <a:t>o </a:t>
            </a:r>
            <a:r>
              <a:rPr lang="en-US" sz="1600" dirty="0">
                <a:effectLst/>
                <a:latin typeface="Arial" panose="020B0604020202020204" pitchFamily="34" charset="0"/>
              </a:rPr>
              <a:t>Know the contents of saliva and why they are important for digestion</a:t>
            </a:r>
            <a:br>
              <a:rPr lang="en-US" sz="1600" dirty="0">
                <a:effectLst/>
              </a:rPr>
            </a:br>
            <a:r>
              <a:rPr lang="en-US" sz="1600" dirty="0">
                <a:effectLst/>
                <a:latin typeface="Courier New" panose="02070309020205020404" pitchFamily="49" charset="0"/>
              </a:rPr>
              <a:t>o </a:t>
            </a:r>
            <a:r>
              <a:rPr lang="en-US" sz="1600" dirty="0">
                <a:effectLst/>
                <a:latin typeface="Arial" panose="020B0604020202020204" pitchFamily="34" charset="0"/>
              </a:rPr>
              <a:t>Know what mastication means</a:t>
            </a:r>
            <a:br>
              <a:rPr lang="en-US" sz="1600" dirty="0">
                <a:effectLst/>
              </a:rPr>
            </a:br>
            <a:r>
              <a:rPr lang="en-US" sz="1600" dirty="0">
                <a:effectLst/>
                <a:latin typeface="Arial" panose="020B0604020202020204" pitchFamily="34" charset="0"/>
              </a:rPr>
              <a:t>• Pharynx and esophagus</a:t>
            </a:r>
            <a:br>
              <a:rPr lang="en-US" sz="1600" dirty="0">
                <a:effectLst/>
              </a:rPr>
            </a:br>
            <a:r>
              <a:rPr lang="en-US" sz="1600" dirty="0">
                <a:effectLst/>
                <a:latin typeface="Courier New" panose="02070309020205020404" pitchFamily="49" charset="0"/>
              </a:rPr>
              <a:t>o </a:t>
            </a:r>
            <a:r>
              <a:rPr lang="en-US" sz="1600" dirty="0">
                <a:effectLst/>
                <a:latin typeface="Arial" panose="020B0604020202020204" pitchFamily="34" charset="0"/>
              </a:rPr>
              <a:t>Know what is involved with deglutition</a:t>
            </a:r>
            <a:br>
              <a:rPr lang="en-US" sz="1600" dirty="0">
                <a:effectLst/>
              </a:rPr>
            </a:br>
            <a:r>
              <a:rPr lang="en-US" sz="1600" dirty="0">
                <a:effectLst/>
                <a:latin typeface="Courier New" panose="02070309020205020404" pitchFamily="49" charset="0"/>
              </a:rPr>
              <a:t>o </a:t>
            </a:r>
            <a:r>
              <a:rPr lang="en-US" sz="1600" dirty="0">
                <a:effectLst/>
                <a:latin typeface="Arial" panose="020B0604020202020204" pitchFamily="34" charset="0"/>
              </a:rPr>
              <a:t>Know what peristalsis means</a:t>
            </a:r>
            <a:br>
              <a:rPr lang="en-US" sz="1600" dirty="0">
                <a:effectLst/>
              </a:rPr>
            </a:br>
            <a:r>
              <a:rPr lang="en-US" sz="1600" dirty="0">
                <a:effectLst/>
                <a:latin typeface="Arial" panose="020B0604020202020204" pitchFamily="34" charset="0"/>
              </a:rPr>
              <a:t>• Stomach</a:t>
            </a:r>
            <a:br>
              <a:rPr lang="en-US" sz="1600" dirty="0">
                <a:effectLst/>
              </a:rPr>
            </a:br>
            <a:r>
              <a:rPr lang="en-US" sz="1600" dirty="0">
                <a:effectLst/>
                <a:latin typeface="Courier New" panose="02070309020205020404" pitchFamily="49" charset="0"/>
              </a:rPr>
              <a:t>o </a:t>
            </a:r>
            <a:r>
              <a:rPr lang="en-US" sz="1600" dirty="0">
                <a:effectLst/>
                <a:latin typeface="Arial" panose="020B0604020202020204" pitchFamily="34" charset="0"/>
              </a:rPr>
              <a:t>How is the muscularis and mucosa modified?</a:t>
            </a:r>
            <a:br>
              <a:rPr lang="en-US" sz="1600" dirty="0">
                <a:effectLst/>
              </a:rPr>
            </a:br>
            <a:r>
              <a:rPr lang="en-US" sz="1600" dirty="0">
                <a:effectLst/>
                <a:latin typeface="Courier New" panose="02070309020205020404" pitchFamily="49" charset="0"/>
              </a:rPr>
              <a:t>o </a:t>
            </a:r>
            <a:r>
              <a:rPr lang="en-US" sz="1600" dirty="0">
                <a:effectLst/>
                <a:latin typeface="Arial" panose="020B0604020202020204" pitchFamily="34" charset="0"/>
              </a:rPr>
              <a:t>Recognize the cells that are within gastric glands and what they secrete</a:t>
            </a:r>
            <a:br>
              <a:rPr lang="en-US" sz="1600" dirty="0">
                <a:effectLst/>
              </a:rPr>
            </a:br>
            <a:r>
              <a:rPr lang="en-US" sz="1600" dirty="0">
                <a:effectLst/>
                <a:latin typeface="Courier New" panose="02070309020205020404" pitchFamily="49" charset="0"/>
              </a:rPr>
              <a:t>o </a:t>
            </a:r>
            <a:r>
              <a:rPr lang="en-US" sz="1600" dirty="0">
                <a:effectLst/>
                <a:latin typeface="Arial" panose="020B0604020202020204" pitchFamily="34" charset="0"/>
              </a:rPr>
              <a:t>What is chemically digested here?</a:t>
            </a:r>
            <a:br>
              <a:rPr lang="en-US" sz="1600" dirty="0">
                <a:effectLst/>
              </a:rPr>
            </a:br>
            <a:r>
              <a:rPr lang="en-US" sz="1600" dirty="0">
                <a:effectLst/>
                <a:latin typeface="Arial" panose="020B0604020202020204" pitchFamily="34" charset="0"/>
              </a:rPr>
              <a:t>• Liver</a:t>
            </a:r>
            <a:br>
              <a:rPr lang="en-US" sz="1600" dirty="0">
                <a:effectLst/>
              </a:rPr>
            </a:br>
            <a:r>
              <a:rPr lang="en-US" sz="1600" dirty="0">
                <a:effectLst/>
                <a:latin typeface="Courier New" panose="02070309020205020404" pitchFamily="49" charset="0"/>
              </a:rPr>
              <a:t>o </a:t>
            </a:r>
            <a:r>
              <a:rPr lang="en-US" sz="1600" dirty="0">
                <a:effectLst/>
                <a:latin typeface="Arial" panose="020B0604020202020204" pitchFamily="34" charset="0"/>
              </a:rPr>
              <a:t>Know the general functions</a:t>
            </a:r>
            <a:br>
              <a:rPr lang="en-US" sz="1600" dirty="0">
                <a:effectLst/>
              </a:rPr>
            </a:br>
            <a:r>
              <a:rPr lang="en-US" sz="1600" dirty="0">
                <a:effectLst/>
                <a:latin typeface="Courier New" panose="02070309020205020404" pitchFamily="49" charset="0"/>
              </a:rPr>
              <a:t>o </a:t>
            </a:r>
            <a:r>
              <a:rPr lang="en-US" sz="1600" dirty="0">
                <a:effectLst/>
                <a:latin typeface="Arial" panose="020B0604020202020204" pitchFamily="34" charset="0"/>
              </a:rPr>
              <a:t>Know what produces bile and what bile contains</a:t>
            </a:r>
            <a:br>
              <a:rPr lang="en-US" sz="1600" dirty="0">
                <a:effectLst/>
              </a:rPr>
            </a:br>
            <a:endParaRPr lang="en-US" sz="1600" dirty="0">
              <a:effectLst/>
            </a:endParaRPr>
          </a:p>
        </p:txBody>
      </p:sp>
    </p:spTree>
    <p:extLst>
      <p:ext uri="{BB962C8B-B14F-4D97-AF65-F5344CB8AC3E}">
        <p14:creationId xmlns:p14="http://schemas.microsoft.com/office/powerpoint/2010/main" val="594217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2FDD5-F7BC-917C-277C-9717EEE07F2E}"/>
              </a:ext>
            </a:extLst>
          </p:cNvPr>
          <p:cNvSpPr>
            <a:spLocks noGrp="1"/>
          </p:cNvSpPr>
          <p:nvPr>
            <p:ph type="title"/>
          </p:nvPr>
        </p:nvSpPr>
        <p:spPr/>
        <p:txBody>
          <a:bodyPr/>
          <a:lstStyle/>
          <a:p>
            <a:r>
              <a:rPr lang="en-US" dirty="0"/>
              <a:t>Take away</a:t>
            </a:r>
          </a:p>
        </p:txBody>
      </p:sp>
      <p:sp>
        <p:nvSpPr>
          <p:cNvPr id="3" name="Content Placeholder 2">
            <a:extLst>
              <a:ext uri="{FF2B5EF4-FFF2-40B4-BE49-F238E27FC236}">
                <a16:creationId xmlns:a16="http://schemas.microsoft.com/office/drawing/2014/main" id="{B02CD9B9-7627-297C-6C0D-61474CA7071D}"/>
              </a:ext>
            </a:extLst>
          </p:cNvPr>
          <p:cNvSpPr>
            <a:spLocks noGrp="1"/>
          </p:cNvSpPr>
          <p:nvPr>
            <p:ph idx="1"/>
          </p:nvPr>
        </p:nvSpPr>
        <p:spPr/>
        <p:txBody>
          <a:bodyPr>
            <a:noAutofit/>
          </a:bodyPr>
          <a:lstStyle/>
          <a:p>
            <a:endParaRPr lang="en-US" dirty="0">
              <a:effectLst/>
            </a:endParaRPr>
          </a:p>
          <a:p>
            <a:endParaRPr lang="en-US" dirty="0"/>
          </a:p>
        </p:txBody>
      </p:sp>
      <p:sp>
        <p:nvSpPr>
          <p:cNvPr id="4" name="TextBox 3">
            <a:extLst>
              <a:ext uri="{FF2B5EF4-FFF2-40B4-BE49-F238E27FC236}">
                <a16:creationId xmlns:a16="http://schemas.microsoft.com/office/drawing/2014/main" id="{7B1CEB0B-B767-8FF9-A5C9-2382CC39676B}"/>
              </a:ext>
            </a:extLst>
          </p:cNvPr>
          <p:cNvSpPr txBox="1"/>
          <p:nvPr/>
        </p:nvSpPr>
        <p:spPr>
          <a:xfrm>
            <a:off x="637675" y="1503947"/>
            <a:ext cx="11554325" cy="5893921"/>
          </a:xfrm>
          <a:prstGeom prst="rect">
            <a:avLst/>
          </a:prstGeom>
          <a:noFill/>
        </p:spPr>
        <p:txBody>
          <a:bodyPr wrap="square" rtlCol="0">
            <a:spAutoFit/>
          </a:bodyPr>
          <a:lstStyle/>
          <a:p>
            <a:pPr>
              <a:spcBef>
                <a:spcPts val="3750"/>
              </a:spcBef>
              <a:spcAft>
                <a:spcPts val="3750"/>
              </a:spcAft>
            </a:pPr>
            <a:r>
              <a:rPr lang="en-US" sz="1200" dirty="0">
                <a:effectLst/>
                <a:latin typeface="Arial" panose="020B0604020202020204" pitchFamily="34" charset="0"/>
              </a:rPr>
              <a:t>• Pancreas</a:t>
            </a:r>
            <a:br>
              <a:rPr lang="en-US" sz="1200" dirty="0">
                <a:effectLst/>
              </a:rPr>
            </a:br>
            <a:r>
              <a:rPr lang="en-US" sz="1200" dirty="0">
                <a:effectLst/>
                <a:latin typeface="Courier New" panose="02070309020205020404" pitchFamily="49" charset="0"/>
              </a:rPr>
              <a:t>o </a:t>
            </a:r>
            <a:r>
              <a:rPr lang="en-US" sz="1200" dirty="0">
                <a:effectLst/>
                <a:latin typeface="Arial" panose="020B0604020202020204" pitchFamily="34" charset="0"/>
              </a:rPr>
              <a:t>Know the exocrine function and what cells are involved</a:t>
            </a:r>
            <a:br>
              <a:rPr lang="en-US" sz="1200" dirty="0">
                <a:effectLst/>
              </a:rPr>
            </a:br>
            <a:r>
              <a:rPr lang="en-US" sz="1200" dirty="0">
                <a:effectLst/>
                <a:latin typeface="Courier New" panose="02070309020205020404" pitchFamily="49" charset="0"/>
              </a:rPr>
              <a:t>o </a:t>
            </a:r>
            <a:r>
              <a:rPr lang="en-US" sz="1200" dirty="0">
                <a:effectLst/>
                <a:latin typeface="Arial" panose="020B0604020202020204" pitchFamily="34" charset="0"/>
              </a:rPr>
              <a:t>Identify the contents of pancreatic juice</a:t>
            </a:r>
            <a:br>
              <a:rPr lang="en-US" sz="1200" dirty="0">
                <a:effectLst/>
              </a:rPr>
            </a:br>
            <a:r>
              <a:rPr lang="en-US" sz="1200" dirty="0">
                <a:effectLst/>
                <a:latin typeface="Arial" panose="020B0604020202020204" pitchFamily="34" charset="0"/>
              </a:rPr>
              <a:t>▪ What digestive enzymes are produce and what do they break down</a:t>
            </a:r>
            <a:br>
              <a:rPr lang="en-US" sz="1200" dirty="0">
                <a:effectLst/>
              </a:rPr>
            </a:br>
            <a:r>
              <a:rPr lang="en-US" sz="1200" dirty="0">
                <a:effectLst/>
                <a:latin typeface="Arial" panose="020B0604020202020204" pitchFamily="34" charset="0"/>
              </a:rPr>
              <a:t>• Small intestine</a:t>
            </a:r>
            <a:br>
              <a:rPr lang="en-US" sz="1200" dirty="0">
                <a:effectLst/>
              </a:rPr>
            </a:br>
            <a:r>
              <a:rPr lang="en-US" sz="1200" dirty="0">
                <a:effectLst/>
                <a:latin typeface="Arial" panose="020B0604020202020204" pitchFamily="34" charset="0"/>
              </a:rPr>
              <a:t>How is it modified for nutrient absorption?</a:t>
            </a:r>
            <a:br>
              <a:rPr lang="en-US" sz="1200" dirty="0">
                <a:effectLst/>
              </a:rPr>
            </a:br>
            <a:r>
              <a:rPr lang="en-US" sz="1200" dirty="0">
                <a:effectLst/>
                <a:latin typeface="Arial" panose="020B0604020202020204" pitchFamily="34" charset="0"/>
              </a:rPr>
              <a:t>Identify the main types of cells found in villi and crypts and what they secrete•. </a:t>
            </a:r>
          </a:p>
          <a:p>
            <a:pPr>
              <a:spcBef>
                <a:spcPts val="3750"/>
              </a:spcBef>
              <a:spcAft>
                <a:spcPts val="3750"/>
              </a:spcAft>
            </a:pPr>
            <a:r>
              <a:rPr lang="en-US" sz="1200" dirty="0">
                <a:latin typeface="Arial" panose="020B0604020202020204" pitchFamily="34" charset="0"/>
              </a:rPr>
              <a:t>-</a:t>
            </a:r>
            <a:r>
              <a:rPr lang="en-US" sz="1200" dirty="0">
                <a:effectLst/>
                <a:latin typeface="Arial" panose="020B0604020202020204" pitchFamily="34" charset="0"/>
              </a:rPr>
              <a:t>Large intestine</a:t>
            </a:r>
            <a:br>
              <a:rPr lang="en-US" sz="1200" dirty="0">
                <a:effectLst/>
              </a:rPr>
            </a:br>
            <a:r>
              <a:rPr lang="en-US" sz="1200" dirty="0">
                <a:effectLst/>
                <a:latin typeface="Courier New" panose="02070309020205020404" pitchFamily="49" charset="0"/>
              </a:rPr>
              <a:t>o </a:t>
            </a:r>
            <a:r>
              <a:rPr lang="en-US" sz="1200" dirty="0">
                <a:effectLst/>
                <a:latin typeface="Arial" panose="020B0604020202020204" pitchFamily="34" charset="0"/>
              </a:rPr>
              <a:t>Identify the subdivisions</a:t>
            </a:r>
            <a:br>
              <a:rPr lang="en-US" sz="1200" dirty="0">
                <a:effectLst/>
              </a:rPr>
            </a:br>
            <a:r>
              <a:rPr lang="en-US" sz="1200" dirty="0">
                <a:effectLst/>
                <a:latin typeface="Courier New" panose="02070309020205020404" pitchFamily="49" charset="0"/>
              </a:rPr>
              <a:t>o </a:t>
            </a:r>
            <a:r>
              <a:rPr lang="en-US" sz="1200" dirty="0">
                <a:effectLst/>
                <a:latin typeface="Arial" panose="020B0604020202020204" pitchFamily="34" charset="0"/>
              </a:rPr>
              <a:t>Recognize the digestive processes in the large intestine</a:t>
            </a:r>
            <a:br>
              <a:rPr lang="en-US" sz="1200" dirty="0">
                <a:effectLst/>
              </a:rPr>
            </a:br>
            <a:r>
              <a:rPr lang="en-US" sz="1200" dirty="0">
                <a:effectLst/>
                <a:latin typeface="Times New Roman" panose="02020603050405020304" pitchFamily="18" charset="0"/>
              </a:rPr>
              <a:t>Metabolism</a:t>
            </a:r>
            <a:br>
              <a:rPr lang="en-US" sz="1200" dirty="0">
                <a:effectLst/>
              </a:rPr>
            </a:br>
            <a:r>
              <a:rPr lang="en-US" sz="1200" dirty="0">
                <a:effectLst/>
                <a:latin typeface="Arial" panose="020B0604020202020204" pitchFamily="34" charset="0"/>
              </a:rPr>
              <a:t>• Identify the 6 categories of nutrients</a:t>
            </a:r>
            <a:br>
              <a:rPr lang="en-US" sz="1200" dirty="0">
                <a:effectLst/>
              </a:rPr>
            </a:br>
            <a:r>
              <a:rPr lang="en-US" sz="1200" dirty="0">
                <a:effectLst/>
                <a:latin typeface="Arial" panose="020B0604020202020204" pitchFamily="34" charset="0"/>
              </a:rPr>
              <a:t>• What is anabolism? Catabolism?</a:t>
            </a:r>
            <a:br>
              <a:rPr lang="en-US" sz="1200" dirty="0">
                <a:effectLst/>
              </a:rPr>
            </a:br>
            <a:r>
              <a:rPr lang="en-US" sz="1200" dirty="0">
                <a:effectLst/>
                <a:latin typeface="Arial" panose="020B0604020202020204" pitchFamily="34" charset="0"/>
              </a:rPr>
              <a:t>• Define enzyme. Why are they important?</a:t>
            </a:r>
            <a:br>
              <a:rPr lang="en-US" sz="1200" dirty="0">
                <a:effectLst/>
              </a:rPr>
            </a:br>
            <a:r>
              <a:rPr lang="en-US" sz="1200" dirty="0">
                <a:effectLst/>
                <a:latin typeface="Arial" panose="020B0604020202020204" pitchFamily="34" charset="0"/>
              </a:rPr>
              <a:t>• What is adenosine triphosphate (ATP)?</a:t>
            </a:r>
            <a:br>
              <a:rPr lang="en-US" sz="1200" dirty="0">
                <a:effectLst/>
              </a:rPr>
            </a:br>
            <a:r>
              <a:rPr lang="en-US" sz="1200" dirty="0">
                <a:effectLst/>
                <a:latin typeface="Arial" panose="020B0604020202020204" pitchFamily="34" charset="0"/>
              </a:rPr>
              <a:t>• How many ATP are produced from Glycolysis per glucose molecule?</a:t>
            </a:r>
            <a:br>
              <a:rPr lang="en-US" sz="1200" dirty="0">
                <a:effectLst/>
              </a:rPr>
            </a:br>
            <a:r>
              <a:rPr lang="en-US" sz="1200" dirty="0">
                <a:effectLst/>
                <a:latin typeface="Arial" panose="020B0604020202020204" pitchFamily="34" charset="0"/>
              </a:rPr>
              <a:t>• How many ATP are produced from Glycolysis, </a:t>
            </a:r>
            <a:r>
              <a:rPr lang="en-US" sz="1200" dirty="0" err="1">
                <a:effectLst/>
                <a:latin typeface="Arial" panose="020B0604020202020204" pitchFamily="34" charset="0"/>
              </a:rPr>
              <a:t>Kreb’s</a:t>
            </a:r>
            <a:r>
              <a:rPr lang="en-US" sz="1200" dirty="0">
                <a:effectLst/>
                <a:latin typeface="Arial" panose="020B0604020202020204" pitchFamily="34" charset="0"/>
              </a:rPr>
              <a:t> Cycle, and electron transport per</a:t>
            </a:r>
            <a:br>
              <a:rPr lang="en-US" sz="1200" dirty="0">
                <a:effectLst/>
              </a:rPr>
            </a:br>
            <a:r>
              <a:rPr lang="en-US" sz="1200" dirty="0">
                <a:effectLst/>
                <a:latin typeface="Arial" panose="020B0604020202020204" pitchFamily="34" charset="0"/>
              </a:rPr>
              <a:t>glucose molecule?</a:t>
            </a:r>
            <a:br>
              <a:rPr lang="en-US" sz="1200" dirty="0">
                <a:effectLst/>
              </a:rPr>
            </a:br>
            <a:r>
              <a:rPr lang="en-US" sz="1200" dirty="0">
                <a:effectLst/>
                <a:latin typeface="Arial" panose="020B0604020202020204" pitchFamily="34" charset="0"/>
              </a:rPr>
              <a:t>• Why do we breathe in O2? Where does the CO2 come from?</a:t>
            </a:r>
            <a:br>
              <a:rPr lang="en-US" sz="1200" dirty="0">
                <a:effectLst/>
              </a:rPr>
            </a:br>
            <a:r>
              <a:rPr lang="en-US" sz="1200" dirty="0">
                <a:effectLst/>
                <a:latin typeface="Arial" panose="020B0604020202020204" pitchFamily="34" charset="0"/>
              </a:rPr>
              <a:t>• Nutrient absorption</a:t>
            </a:r>
            <a:br>
              <a:rPr lang="en-US" sz="1200" dirty="0">
                <a:effectLst/>
              </a:rPr>
            </a:br>
            <a:r>
              <a:rPr lang="en-US" sz="1200" dirty="0">
                <a:effectLst/>
                <a:latin typeface="Courier New" panose="02070309020205020404" pitchFamily="49" charset="0"/>
              </a:rPr>
              <a:t>o </a:t>
            </a:r>
            <a:r>
              <a:rPr lang="en-US" sz="1200" dirty="0">
                <a:effectLst/>
                <a:latin typeface="Arial" panose="020B0604020202020204" pitchFamily="34" charset="0"/>
              </a:rPr>
              <a:t>Absorptive state vs. Post absorptive state</a:t>
            </a:r>
            <a:br>
              <a:rPr lang="en-US" sz="1200" dirty="0">
                <a:effectLst/>
              </a:rPr>
            </a:br>
            <a:r>
              <a:rPr lang="en-US" sz="1200" dirty="0">
                <a:effectLst/>
                <a:latin typeface="Arial" panose="020B0604020202020204" pitchFamily="34" charset="0"/>
              </a:rPr>
              <a:t>• Recognize the factors which influence the metabolic rate.</a:t>
            </a:r>
            <a:endParaRPr lang="en-US" sz="1200" dirty="0">
              <a:effectLst/>
            </a:endParaRPr>
          </a:p>
          <a:p>
            <a:endParaRPr lang="en-US" dirty="0"/>
          </a:p>
        </p:txBody>
      </p:sp>
    </p:spTree>
    <p:extLst>
      <p:ext uri="{BB962C8B-B14F-4D97-AF65-F5344CB8AC3E}">
        <p14:creationId xmlns:p14="http://schemas.microsoft.com/office/powerpoint/2010/main" val="3327958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E157F-75B0-D462-C07C-5F706D54D58D}"/>
              </a:ext>
            </a:extLst>
          </p:cNvPr>
          <p:cNvSpPr>
            <a:spLocks noGrp="1"/>
          </p:cNvSpPr>
          <p:nvPr>
            <p:ph type="title"/>
          </p:nvPr>
        </p:nvSpPr>
        <p:spPr/>
        <p:txBody>
          <a:bodyPr/>
          <a:lstStyle/>
          <a:p>
            <a:r>
              <a:rPr lang="en-US" dirty="0"/>
              <a:t>Alimentary Canal Components</a:t>
            </a:r>
          </a:p>
        </p:txBody>
      </p:sp>
      <p:pic>
        <p:nvPicPr>
          <p:cNvPr id="5" name="Content Placeholder 4" descr="A diagram of a person's neck&#10;&#10;AI-generated content may be incorrect.">
            <a:extLst>
              <a:ext uri="{FF2B5EF4-FFF2-40B4-BE49-F238E27FC236}">
                <a16:creationId xmlns:a16="http://schemas.microsoft.com/office/drawing/2014/main" id="{2383EC80-7D7C-5649-556F-A6833B7D4A99}"/>
              </a:ext>
            </a:extLst>
          </p:cNvPr>
          <p:cNvPicPr>
            <a:picLocks noGrp="1" noChangeAspect="1"/>
          </p:cNvPicPr>
          <p:nvPr>
            <p:ph idx="1"/>
          </p:nvPr>
        </p:nvPicPr>
        <p:blipFill>
          <a:blip r:embed="rId2"/>
          <a:stretch>
            <a:fillRect/>
          </a:stretch>
        </p:blipFill>
        <p:spPr>
          <a:xfrm>
            <a:off x="0" y="1551117"/>
            <a:ext cx="3844463" cy="2818029"/>
          </a:xfrm>
        </p:spPr>
      </p:pic>
      <p:sp>
        <p:nvSpPr>
          <p:cNvPr id="8" name="TextBox 7">
            <a:extLst>
              <a:ext uri="{FF2B5EF4-FFF2-40B4-BE49-F238E27FC236}">
                <a16:creationId xmlns:a16="http://schemas.microsoft.com/office/drawing/2014/main" id="{C2052A7A-8F26-16B0-438F-4FA6FEA21233}"/>
              </a:ext>
            </a:extLst>
          </p:cNvPr>
          <p:cNvSpPr txBox="1"/>
          <p:nvPr/>
        </p:nvSpPr>
        <p:spPr>
          <a:xfrm>
            <a:off x="-1" y="4369146"/>
            <a:ext cx="5957455" cy="2585323"/>
          </a:xfrm>
          <a:prstGeom prst="rect">
            <a:avLst/>
          </a:prstGeom>
          <a:noFill/>
        </p:spPr>
        <p:txBody>
          <a:bodyPr wrap="square" rtlCol="0">
            <a:spAutoFit/>
          </a:bodyPr>
          <a:lstStyle/>
          <a:p>
            <a:r>
              <a:rPr lang="en-US" dirty="0">
                <a:highlight>
                  <a:srgbClr val="00FF00"/>
                </a:highlight>
              </a:rPr>
              <a:t>The Mouth portion of the Alimentary Canal Consists of-</a:t>
            </a:r>
          </a:p>
          <a:p>
            <a:endParaRPr lang="en-US" dirty="0">
              <a:highlight>
                <a:srgbClr val="00FF00"/>
              </a:highlight>
            </a:endParaRPr>
          </a:p>
          <a:p>
            <a:pPr marL="285750" indent="-285750">
              <a:buFont typeface="Arial" panose="020B0604020202020204" pitchFamily="34" charset="0"/>
              <a:buChar char="•"/>
            </a:pPr>
            <a:r>
              <a:rPr lang="en-US" dirty="0">
                <a:highlight>
                  <a:srgbClr val="00FF00"/>
                </a:highlight>
              </a:rPr>
              <a:t>Mouth- entry for food and water</a:t>
            </a:r>
          </a:p>
          <a:p>
            <a:pPr marL="285750" indent="-285750">
              <a:buFont typeface="Arial" panose="020B0604020202020204" pitchFamily="34" charset="0"/>
              <a:buChar char="•"/>
            </a:pPr>
            <a:endParaRPr lang="en-US" dirty="0">
              <a:highlight>
                <a:srgbClr val="00FF00"/>
              </a:highlight>
            </a:endParaRPr>
          </a:p>
          <a:p>
            <a:pPr marL="285750" indent="-285750">
              <a:buFont typeface="Arial" panose="020B0604020202020204" pitchFamily="34" charset="0"/>
              <a:buChar char="•"/>
            </a:pPr>
            <a:r>
              <a:rPr lang="en-US" dirty="0">
                <a:highlight>
                  <a:srgbClr val="00FF00"/>
                </a:highlight>
              </a:rPr>
              <a:t>Pharynx- area after mouth but before epiglottis (the throat)</a:t>
            </a:r>
          </a:p>
          <a:p>
            <a:endParaRPr lang="en-US" dirty="0">
              <a:highlight>
                <a:srgbClr val="00FF00"/>
              </a:highlight>
            </a:endParaRPr>
          </a:p>
          <a:p>
            <a:pPr marL="285750" indent="-285750">
              <a:buFont typeface="Arial" panose="020B0604020202020204" pitchFamily="34" charset="0"/>
              <a:buChar char="•"/>
            </a:pPr>
            <a:r>
              <a:rPr lang="en-US" dirty="0">
                <a:highlight>
                  <a:srgbClr val="00FF00"/>
                </a:highlight>
              </a:rPr>
              <a:t>Esophagus- the area of the tube from the epiglottis to the stomach </a:t>
            </a:r>
          </a:p>
        </p:txBody>
      </p:sp>
      <p:pic>
        <p:nvPicPr>
          <p:cNvPr id="10" name="Picture 9" descr="A diagram of the human body&#10;&#10;AI-generated content may be incorrect.">
            <a:extLst>
              <a:ext uri="{FF2B5EF4-FFF2-40B4-BE49-F238E27FC236}">
                <a16:creationId xmlns:a16="http://schemas.microsoft.com/office/drawing/2014/main" id="{CE03564C-16B0-189F-31DA-375B7A6773A0}"/>
              </a:ext>
            </a:extLst>
          </p:cNvPr>
          <p:cNvPicPr>
            <a:picLocks noChangeAspect="1"/>
          </p:cNvPicPr>
          <p:nvPr/>
        </p:nvPicPr>
        <p:blipFill>
          <a:blip r:embed="rId3"/>
          <a:stretch>
            <a:fillRect/>
          </a:stretch>
        </p:blipFill>
        <p:spPr>
          <a:xfrm>
            <a:off x="8077200" y="1540163"/>
            <a:ext cx="4114800" cy="2828983"/>
          </a:xfrm>
          <a:prstGeom prst="rect">
            <a:avLst/>
          </a:prstGeom>
        </p:spPr>
      </p:pic>
      <p:sp>
        <p:nvSpPr>
          <p:cNvPr id="13" name="TextBox 12">
            <a:extLst>
              <a:ext uri="{FF2B5EF4-FFF2-40B4-BE49-F238E27FC236}">
                <a16:creationId xmlns:a16="http://schemas.microsoft.com/office/drawing/2014/main" id="{2D9ED688-A7E8-62C3-2E88-3796723E882B}"/>
              </a:ext>
            </a:extLst>
          </p:cNvPr>
          <p:cNvSpPr txBox="1"/>
          <p:nvPr/>
        </p:nvSpPr>
        <p:spPr>
          <a:xfrm>
            <a:off x="6345382" y="4516582"/>
            <a:ext cx="5846619" cy="2308324"/>
          </a:xfrm>
          <a:prstGeom prst="rect">
            <a:avLst/>
          </a:prstGeom>
          <a:noFill/>
        </p:spPr>
        <p:txBody>
          <a:bodyPr wrap="square" rtlCol="0">
            <a:spAutoFit/>
          </a:bodyPr>
          <a:lstStyle/>
          <a:p>
            <a:r>
              <a:rPr lang="en-US" dirty="0">
                <a:highlight>
                  <a:srgbClr val="00FFFF"/>
                </a:highlight>
              </a:rPr>
              <a:t>The Abdomen portion of the Alimentary canal consists of-</a:t>
            </a:r>
          </a:p>
          <a:p>
            <a:endParaRPr lang="en-US" dirty="0">
              <a:highlight>
                <a:srgbClr val="00FFFF"/>
              </a:highlight>
            </a:endParaRPr>
          </a:p>
          <a:p>
            <a:pPr marL="285750" indent="-285750">
              <a:buFont typeface="Arial" panose="020B0604020202020204" pitchFamily="34" charset="0"/>
              <a:buChar char="•"/>
            </a:pPr>
            <a:r>
              <a:rPr lang="en-US" dirty="0">
                <a:highlight>
                  <a:srgbClr val="00FFFF"/>
                </a:highlight>
              </a:rPr>
              <a:t>Stomach- Chemical digestion by acid and enzyme pepsin</a:t>
            </a:r>
          </a:p>
          <a:p>
            <a:pPr marL="285750" indent="-285750">
              <a:buFont typeface="Arial" panose="020B0604020202020204" pitchFamily="34" charset="0"/>
              <a:buChar char="•"/>
            </a:pPr>
            <a:endParaRPr lang="en-US" dirty="0">
              <a:highlight>
                <a:srgbClr val="00FFFF"/>
              </a:highlight>
            </a:endParaRPr>
          </a:p>
          <a:p>
            <a:pPr marL="285750" indent="-285750">
              <a:buFont typeface="Arial" panose="020B0604020202020204" pitchFamily="34" charset="0"/>
              <a:buChar char="•"/>
            </a:pPr>
            <a:r>
              <a:rPr lang="en-US" dirty="0">
                <a:highlight>
                  <a:srgbClr val="00FFFF"/>
                </a:highlight>
              </a:rPr>
              <a:t>Small Intestine- Chemical digestion by enzymes and nutrient absorption</a:t>
            </a:r>
          </a:p>
          <a:p>
            <a:pPr marL="285750" indent="-285750">
              <a:buFont typeface="Arial" panose="020B0604020202020204" pitchFamily="34" charset="0"/>
              <a:buChar char="•"/>
            </a:pPr>
            <a:endParaRPr lang="en-US" dirty="0">
              <a:highlight>
                <a:srgbClr val="00FFFF"/>
              </a:highlight>
            </a:endParaRPr>
          </a:p>
          <a:p>
            <a:pPr marL="285750" indent="-285750">
              <a:buFont typeface="Arial" panose="020B0604020202020204" pitchFamily="34" charset="0"/>
              <a:buChar char="•"/>
            </a:pPr>
            <a:r>
              <a:rPr lang="en-US" dirty="0">
                <a:highlight>
                  <a:srgbClr val="00FFFF"/>
                </a:highlight>
              </a:rPr>
              <a:t>Large intestine- water absorption and waste secretion</a:t>
            </a:r>
          </a:p>
        </p:txBody>
      </p:sp>
    </p:spTree>
    <p:extLst>
      <p:ext uri="{BB962C8B-B14F-4D97-AF65-F5344CB8AC3E}">
        <p14:creationId xmlns:p14="http://schemas.microsoft.com/office/powerpoint/2010/main" val="2575990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7C3F4-5211-5278-D3BB-55A718B9BB95}"/>
              </a:ext>
            </a:extLst>
          </p:cNvPr>
          <p:cNvSpPr>
            <a:spLocks noGrp="1"/>
          </p:cNvSpPr>
          <p:nvPr>
            <p:ph type="title"/>
          </p:nvPr>
        </p:nvSpPr>
        <p:spPr/>
        <p:txBody>
          <a:bodyPr>
            <a:normAutofit/>
          </a:bodyPr>
          <a:lstStyle/>
          <a:p>
            <a:r>
              <a:rPr lang="en-US" dirty="0"/>
              <a:t>Accessory organs </a:t>
            </a:r>
          </a:p>
        </p:txBody>
      </p:sp>
      <p:sp>
        <p:nvSpPr>
          <p:cNvPr id="3" name="Content Placeholder 2">
            <a:extLst>
              <a:ext uri="{FF2B5EF4-FFF2-40B4-BE49-F238E27FC236}">
                <a16:creationId xmlns:a16="http://schemas.microsoft.com/office/drawing/2014/main" id="{876B40AC-77C1-98F6-E96D-959B075BE486}"/>
              </a:ext>
            </a:extLst>
          </p:cNvPr>
          <p:cNvSpPr>
            <a:spLocks noGrp="1"/>
          </p:cNvSpPr>
          <p:nvPr>
            <p:ph idx="1"/>
          </p:nvPr>
        </p:nvSpPr>
        <p:spPr>
          <a:xfrm>
            <a:off x="777240" y="1825625"/>
            <a:ext cx="6385560" cy="4351338"/>
          </a:xfrm>
        </p:spPr>
        <p:txBody>
          <a:bodyPr/>
          <a:lstStyle/>
          <a:p>
            <a:r>
              <a:rPr lang="en-US" dirty="0"/>
              <a:t>Not part of the Big Tube (PVC Pipe) </a:t>
            </a:r>
          </a:p>
          <a:p>
            <a:endParaRPr lang="en-US" dirty="0"/>
          </a:p>
          <a:p>
            <a:r>
              <a:rPr lang="en-US" dirty="0">
                <a:highlight>
                  <a:srgbClr val="FFFF00"/>
                </a:highlight>
              </a:rPr>
              <a:t>DOES NOT directly interact with anything inside the TUBE</a:t>
            </a:r>
          </a:p>
          <a:p>
            <a:endParaRPr lang="en-US" dirty="0"/>
          </a:p>
          <a:p>
            <a:r>
              <a:rPr lang="en-US" dirty="0"/>
              <a:t>Aids in digestion and metabolism </a:t>
            </a:r>
          </a:p>
        </p:txBody>
      </p:sp>
      <p:sp>
        <p:nvSpPr>
          <p:cNvPr id="5" name="TextBox 4">
            <a:extLst>
              <a:ext uri="{FF2B5EF4-FFF2-40B4-BE49-F238E27FC236}">
                <a16:creationId xmlns:a16="http://schemas.microsoft.com/office/drawing/2014/main" id="{E833BA97-0353-9CE2-7949-F2A2392AC804}"/>
              </a:ext>
            </a:extLst>
          </p:cNvPr>
          <p:cNvSpPr txBox="1"/>
          <p:nvPr/>
        </p:nvSpPr>
        <p:spPr>
          <a:xfrm>
            <a:off x="7426035" y="1911927"/>
            <a:ext cx="3810001" cy="2031325"/>
          </a:xfrm>
          <a:prstGeom prst="rect">
            <a:avLst/>
          </a:prstGeom>
          <a:noFill/>
        </p:spPr>
        <p:txBody>
          <a:bodyPr wrap="square" rtlCol="0">
            <a:spAutoFit/>
          </a:bodyPr>
          <a:lstStyle/>
          <a:p>
            <a:pPr algn="ctr"/>
            <a:r>
              <a:rPr lang="en-US" dirty="0"/>
              <a:t>Consists of </a:t>
            </a:r>
          </a:p>
          <a:p>
            <a:pPr marL="285750" indent="-285750">
              <a:buFont typeface="Arial" panose="020B0604020202020204" pitchFamily="34" charset="0"/>
              <a:buChar char="•"/>
            </a:pPr>
            <a:r>
              <a:rPr lang="en-US" dirty="0"/>
              <a:t>Teeth</a:t>
            </a:r>
          </a:p>
          <a:p>
            <a:pPr marL="285750" indent="-285750">
              <a:buFont typeface="Arial" panose="020B0604020202020204" pitchFamily="34" charset="0"/>
              <a:buChar char="•"/>
            </a:pPr>
            <a:r>
              <a:rPr lang="en-US" dirty="0"/>
              <a:t>Tongue</a:t>
            </a:r>
          </a:p>
          <a:p>
            <a:pPr marL="285750" indent="-285750">
              <a:buFont typeface="Arial" panose="020B0604020202020204" pitchFamily="34" charset="0"/>
              <a:buChar char="•"/>
            </a:pPr>
            <a:r>
              <a:rPr lang="en-US" dirty="0"/>
              <a:t>Salivary Glands*</a:t>
            </a:r>
          </a:p>
          <a:p>
            <a:pPr marL="285750" indent="-285750">
              <a:buFont typeface="Arial" panose="020B0604020202020204" pitchFamily="34" charset="0"/>
              <a:buChar char="•"/>
            </a:pPr>
            <a:r>
              <a:rPr lang="en-US" dirty="0"/>
              <a:t>Liver*</a:t>
            </a:r>
          </a:p>
          <a:p>
            <a:pPr marL="285750" indent="-285750">
              <a:buFont typeface="Arial" panose="020B0604020202020204" pitchFamily="34" charset="0"/>
              <a:buChar char="•"/>
            </a:pPr>
            <a:r>
              <a:rPr lang="en-US" dirty="0"/>
              <a:t>Gallbladder</a:t>
            </a:r>
          </a:p>
          <a:p>
            <a:pPr marL="285750" indent="-285750">
              <a:buFont typeface="Arial" panose="020B0604020202020204" pitchFamily="34" charset="0"/>
              <a:buChar char="•"/>
            </a:pPr>
            <a:r>
              <a:rPr lang="en-US" dirty="0"/>
              <a:t>Pancreas*</a:t>
            </a:r>
          </a:p>
        </p:txBody>
      </p:sp>
      <p:sp>
        <p:nvSpPr>
          <p:cNvPr id="6" name="TextBox 5">
            <a:extLst>
              <a:ext uri="{FF2B5EF4-FFF2-40B4-BE49-F238E27FC236}">
                <a16:creationId xmlns:a16="http://schemas.microsoft.com/office/drawing/2014/main" id="{49D34CD7-786D-4D77-DB63-7C3841276E36}"/>
              </a:ext>
            </a:extLst>
          </p:cNvPr>
          <p:cNvSpPr txBox="1"/>
          <p:nvPr/>
        </p:nvSpPr>
        <p:spPr>
          <a:xfrm>
            <a:off x="8548255" y="124691"/>
            <a:ext cx="2002343" cy="369332"/>
          </a:xfrm>
          <a:prstGeom prst="rect">
            <a:avLst/>
          </a:prstGeom>
          <a:noFill/>
        </p:spPr>
        <p:txBody>
          <a:bodyPr wrap="none" rtlCol="0">
            <a:spAutoFit/>
          </a:bodyPr>
          <a:lstStyle/>
          <a:p>
            <a:r>
              <a:rPr lang="en-US" dirty="0"/>
              <a:t>* Will be important</a:t>
            </a:r>
          </a:p>
        </p:txBody>
      </p:sp>
    </p:spTree>
    <p:extLst>
      <p:ext uri="{BB962C8B-B14F-4D97-AF65-F5344CB8AC3E}">
        <p14:creationId xmlns:p14="http://schemas.microsoft.com/office/powerpoint/2010/main" val="3349680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2906D-97B4-2E90-9045-24678F286DF3}"/>
              </a:ext>
            </a:extLst>
          </p:cNvPr>
          <p:cNvSpPr>
            <a:spLocks noGrp="1"/>
          </p:cNvSpPr>
          <p:nvPr>
            <p:ph type="title"/>
          </p:nvPr>
        </p:nvSpPr>
        <p:spPr/>
        <p:txBody>
          <a:bodyPr/>
          <a:lstStyle/>
          <a:p>
            <a:r>
              <a:rPr lang="en-US" dirty="0"/>
              <a:t>Functions of the Digestive System </a:t>
            </a:r>
          </a:p>
        </p:txBody>
      </p:sp>
      <p:sp>
        <p:nvSpPr>
          <p:cNvPr id="7" name="Content Placeholder 6">
            <a:extLst>
              <a:ext uri="{FF2B5EF4-FFF2-40B4-BE49-F238E27FC236}">
                <a16:creationId xmlns:a16="http://schemas.microsoft.com/office/drawing/2014/main" id="{E2BCB0AD-D3B4-A41F-01FD-4C457F80D5AF}"/>
              </a:ext>
            </a:extLst>
          </p:cNvPr>
          <p:cNvSpPr>
            <a:spLocks noGrp="1"/>
          </p:cNvSpPr>
          <p:nvPr>
            <p:ph idx="1"/>
          </p:nvPr>
        </p:nvSpPr>
        <p:spPr/>
        <p:txBody>
          <a:bodyPr>
            <a:normAutofit fontScale="70000" lnSpcReduction="20000"/>
          </a:bodyPr>
          <a:lstStyle/>
          <a:p>
            <a:pPr marL="0" indent="0" algn="ctr">
              <a:buNone/>
            </a:pPr>
            <a:r>
              <a:rPr lang="en-US" sz="2400" dirty="0">
                <a:effectLst/>
                <a:latin typeface="Helvetica" pitchFamily="2" charset="0"/>
              </a:rPr>
              <a:t>Processing of food involves six essential activities:</a:t>
            </a:r>
          </a:p>
          <a:p>
            <a:pPr>
              <a:lnSpc>
                <a:spcPct val="160000"/>
              </a:lnSpc>
              <a:buFont typeface="+mj-lt"/>
              <a:buAutoNum type="arabicPeriod"/>
            </a:pPr>
            <a:r>
              <a:rPr lang="en-US" dirty="0">
                <a:effectLst/>
                <a:latin typeface="Helvetica" pitchFamily="2" charset="0"/>
              </a:rPr>
              <a:t>﻿﻿﻿</a:t>
            </a:r>
            <a:r>
              <a:rPr lang="en-US" b="1" dirty="0">
                <a:effectLst/>
                <a:latin typeface="Helvetica" pitchFamily="2" charset="0"/>
              </a:rPr>
              <a:t>Ingestion</a:t>
            </a:r>
            <a:r>
              <a:rPr lang="en-US" dirty="0">
                <a:effectLst/>
                <a:latin typeface="Helvetica" pitchFamily="2" charset="0"/>
              </a:rPr>
              <a:t>: eating</a:t>
            </a:r>
          </a:p>
          <a:p>
            <a:pPr>
              <a:lnSpc>
                <a:spcPct val="160000"/>
              </a:lnSpc>
              <a:buFont typeface="+mj-lt"/>
              <a:buAutoNum type="arabicPeriod"/>
            </a:pPr>
            <a:r>
              <a:rPr lang="en-US" dirty="0">
                <a:effectLst/>
                <a:latin typeface="Helvetica" pitchFamily="2" charset="0"/>
              </a:rPr>
              <a:t>﻿﻿</a:t>
            </a:r>
            <a:r>
              <a:rPr lang="en-US" b="1" dirty="0">
                <a:effectLst/>
                <a:latin typeface="Helvetica" pitchFamily="2" charset="0"/>
              </a:rPr>
              <a:t>Propulsion</a:t>
            </a:r>
            <a:r>
              <a:rPr lang="en-US" dirty="0">
                <a:effectLst/>
                <a:latin typeface="Helvetica" pitchFamily="2" charset="0"/>
              </a:rPr>
              <a:t>: movement of food through the alimentary canal, which includes</a:t>
            </a:r>
          </a:p>
          <a:p>
            <a:pPr lvl="1">
              <a:lnSpc>
                <a:spcPct val="160000"/>
              </a:lnSpc>
            </a:pPr>
            <a:r>
              <a:rPr lang="en-US" dirty="0">
                <a:effectLst/>
                <a:latin typeface="Helvetica" pitchFamily="2" charset="0"/>
              </a:rPr>
              <a:t>Swallowing</a:t>
            </a:r>
            <a:endParaRPr lang="en-US" dirty="0">
              <a:latin typeface="Helvetica" pitchFamily="2" charset="0"/>
            </a:endParaRPr>
          </a:p>
          <a:p>
            <a:pPr lvl="1">
              <a:lnSpc>
                <a:spcPct val="160000"/>
              </a:lnSpc>
            </a:pPr>
            <a:r>
              <a:rPr lang="en-US" dirty="0">
                <a:effectLst/>
                <a:latin typeface="Helvetica" pitchFamily="2" charset="0"/>
              </a:rPr>
              <a:t>﻿﻿Peristalsis: major means of propulsion of food that involves alternating waves of contraction and relaxation</a:t>
            </a:r>
            <a:endParaRPr lang="en-US" dirty="0">
              <a:latin typeface="Helvetica" pitchFamily="2" charset="0"/>
            </a:endParaRPr>
          </a:p>
          <a:p>
            <a:pPr marL="457200" indent="-457200">
              <a:lnSpc>
                <a:spcPct val="160000"/>
              </a:lnSpc>
              <a:buFont typeface="+mj-lt"/>
              <a:buAutoNum type="arabicPeriod"/>
            </a:pPr>
            <a:r>
              <a:rPr lang="en-US" b="1" dirty="0">
                <a:effectLst/>
                <a:latin typeface="Helvetica" pitchFamily="2" charset="0"/>
              </a:rPr>
              <a:t>Mechanical breakdown</a:t>
            </a:r>
            <a:r>
              <a:rPr lang="en-US" dirty="0">
                <a:effectLst/>
                <a:latin typeface="Helvetica" pitchFamily="2" charset="0"/>
              </a:rPr>
              <a:t>: includes chewing, mixing food with saliva, churning food in stomach, and segmentation</a:t>
            </a:r>
          </a:p>
          <a:p>
            <a:pPr lvl="1">
              <a:lnSpc>
                <a:spcPct val="160000"/>
              </a:lnSpc>
            </a:pPr>
            <a:r>
              <a:rPr lang="en-US" dirty="0">
                <a:effectLst/>
                <a:latin typeface="Helvetica" pitchFamily="2" charset="0"/>
              </a:rPr>
              <a:t>Segmentation: local constriction of the intestine that mixes food with digestive juices</a:t>
            </a:r>
          </a:p>
          <a:p>
            <a:pPr>
              <a:lnSpc>
                <a:spcPct val="160000"/>
              </a:lnSpc>
              <a:buFont typeface="+mj-lt"/>
              <a:buAutoNum type="arabicPeriod"/>
            </a:pPr>
            <a:r>
              <a:rPr lang="en-US" dirty="0">
                <a:effectLst/>
                <a:latin typeface="Helvetica" pitchFamily="2" charset="0"/>
              </a:rPr>
              <a:t>﻿﻿﻿</a:t>
            </a:r>
            <a:r>
              <a:rPr lang="en-US" b="1" dirty="0">
                <a:effectLst/>
                <a:latin typeface="Helvetica" pitchFamily="2" charset="0"/>
              </a:rPr>
              <a:t>Digestion</a:t>
            </a:r>
            <a:r>
              <a:rPr lang="en-US" dirty="0">
                <a:effectLst/>
                <a:latin typeface="Helvetica" pitchFamily="2" charset="0"/>
              </a:rPr>
              <a:t>: series of catabolic steps that involves enzymes that break down complex food molecules into chemical building blocks</a:t>
            </a:r>
          </a:p>
          <a:p>
            <a:pPr>
              <a:lnSpc>
                <a:spcPct val="160000"/>
              </a:lnSpc>
              <a:buFont typeface="+mj-lt"/>
              <a:buAutoNum type="arabicPeriod"/>
            </a:pPr>
            <a:r>
              <a:rPr lang="en-US" dirty="0">
                <a:effectLst/>
                <a:latin typeface="Helvetica" pitchFamily="2" charset="0"/>
              </a:rPr>
              <a:t>﻿﻿﻿</a:t>
            </a:r>
            <a:r>
              <a:rPr lang="en-US" b="1" dirty="0">
                <a:effectLst/>
                <a:latin typeface="Helvetica" pitchFamily="2" charset="0"/>
              </a:rPr>
              <a:t>Absorption</a:t>
            </a:r>
            <a:r>
              <a:rPr lang="en-US" dirty="0">
                <a:effectLst/>
                <a:latin typeface="Helvetica" pitchFamily="2" charset="0"/>
              </a:rPr>
              <a:t>: passage of digested fragments from lumen of</a:t>
            </a:r>
            <a:br>
              <a:rPr lang="en-US" dirty="0">
                <a:effectLst/>
                <a:latin typeface="Helvetica" pitchFamily="2" charset="0"/>
              </a:rPr>
            </a:br>
            <a:r>
              <a:rPr lang="en-US" dirty="0">
                <a:effectLst/>
                <a:latin typeface="Helvetica" pitchFamily="2" charset="0"/>
              </a:rPr>
              <a:t>GI tract into blood or lymph</a:t>
            </a:r>
          </a:p>
          <a:p>
            <a:pPr>
              <a:lnSpc>
                <a:spcPct val="160000"/>
              </a:lnSpc>
              <a:buFont typeface="+mj-lt"/>
              <a:buAutoNum type="arabicPeriod"/>
            </a:pPr>
            <a:r>
              <a:rPr lang="en-US" dirty="0">
                <a:effectLst/>
                <a:latin typeface="Helvetica" pitchFamily="2" charset="0"/>
              </a:rPr>
              <a:t>﻿﻿﻿</a:t>
            </a:r>
            <a:r>
              <a:rPr lang="en-US" b="1" dirty="0">
                <a:effectLst/>
                <a:latin typeface="Helvetica" pitchFamily="2" charset="0"/>
              </a:rPr>
              <a:t>Defecation</a:t>
            </a:r>
            <a:r>
              <a:rPr lang="en-US" dirty="0">
                <a:effectLst/>
                <a:latin typeface="Helvetica" pitchFamily="2" charset="0"/>
              </a:rPr>
              <a:t>: elimination of indigestible substances via anus in form of feces</a:t>
            </a:r>
          </a:p>
          <a:p>
            <a:endParaRPr lang="en-US" dirty="0"/>
          </a:p>
          <a:p>
            <a:pPr marL="0" indent="0">
              <a:buNone/>
            </a:pPr>
            <a:endParaRPr lang="en-US" dirty="0">
              <a:effectLst/>
              <a:latin typeface="Helvetica" pitchFamily="2" charset="0"/>
            </a:endParaRPr>
          </a:p>
          <a:p>
            <a:pPr marL="0" indent="0">
              <a:buNone/>
            </a:pPr>
            <a:endParaRPr lang="en-US" dirty="0">
              <a:effectLst/>
              <a:latin typeface="Helvetica" pitchFamily="2" charset="0"/>
            </a:endParaRPr>
          </a:p>
          <a:p>
            <a:pPr marL="0" indent="0">
              <a:buNone/>
            </a:pPr>
            <a:endParaRPr lang="en-US" dirty="0">
              <a:effectLst/>
              <a:latin typeface="Helvetica" pitchFamily="2" charset="0"/>
            </a:endParaRPr>
          </a:p>
          <a:p>
            <a:pPr marL="0" indent="0">
              <a:buNone/>
            </a:pPr>
            <a:endParaRPr lang="en-US" dirty="0">
              <a:effectLst/>
              <a:latin typeface="Helvetica" pitchFamily="2" charset="0"/>
            </a:endParaRPr>
          </a:p>
          <a:p>
            <a:endParaRPr lang="en-US" dirty="0"/>
          </a:p>
        </p:txBody>
      </p:sp>
    </p:spTree>
    <p:extLst>
      <p:ext uri="{BB962C8B-B14F-4D97-AF65-F5344CB8AC3E}">
        <p14:creationId xmlns:p14="http://schemas.microsoft.com/office/powerpoint/2010/main" val="4170527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33AC5-6729-7B34-6227-8169DF02390C}"/>
              </a:ext>
            </a:extLst>
          </p:cNvPr>
          <p:cNvSpPr>
            <a:spLocks noGrp="1"/>
          </p:cNvSpPr>
          <p:nvPr>
            <p:ph type="title"/>
          </p:nvPr>
        </p:nvSpPr>
        <p:spPr/>
        <p:txBody>
          <a:bodyPr/>
          <a:lstStyle/>
          <a:p>
            <a:r>
              <a:rPr lang="en-US" dirty="0"/>
              <a:t>Function Diagram</a:t>
            </a:r>
          </a:p>
        </p:txBody>
      </p:sp>
      <p:pic>
        <p:nvPicPr>
          <p:cNvPr id="5" name="Content Placeholder 4" descr="A diagram of a digestive system&#10;&#10;AI-generated content may be incorrect.">
            <a:extLst>
              <a:ext uri="{FF2B5EF4-FFF2-40B4-BE49-F238E27FC236}">
                <a16:creationId xmlns:a16="http://schemas.microsoft.com/office/drawing/2014/main" id="{31DF76FD-B72C-951A-D3EA-B2291E098082}"/>
              </a:ext>
            </a:extLst>
          </p:cNvPr>
          <p:cNvPicPr>
            <a:picLocks noGrp="1" noChangeAspect="1"/>
          </p:cNvPicPr>
          <p:nvPr>
            <p:ph idx="1"/>
          </p:nvPr>
        </p:nvPicPr>
        <p:blipFill>
          <a:blip r:embed="rId2"/>
          <a:stretch>
            <a:fillRect/>
          </a:stretch>
        </p:blipFill>
        <p:spPr>
          <a:xfrm>
            <a:off x="8075528" y="0"/>
            <a:ext cx="4116472" cy="6739132"/>
          </a:xfrm>
        </p:spPr>
      </p:pic>
    </p:spTree>
    <p:extLst>
      <p:ext uri="{BB962C8B-B14F-4D97-AF65-F5344CB8AC3E}">
        <p14:creationId xmlns:p14="http://schemas.microsoft.com/office/powerpoint/2010/main" val="3526953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4279-43E1-D176-F3AD-D1013A7523F3}"/>
              </a:ext>
            </a:extLst>
          </p:cNvPr>
          <p:cNvSpPr>
            <a:spLocks noGrp="1"/>
          </p:cNvSpPr>
          <p:nvPr>
            <p:ph type="title"/>
          </p:nvPr>
        </p:nvSpPr>
        <p:spPr/>
        <p:txBody>
          <a:bodyPr/>
          <a:lstStyle/>
          <a:p>
            <a:r>
              <a:rPr lang="en-US" dirty="0"/>
              <a:t>Name of nutrient process in GI Tract</a:t>
            </a:r>
          </a:p>
        </p:txBody>
      </p:sp>
      <p:sp>
        <p:nvSpPr>
          <p:cNvPr id="3" name="Content Placeholder 2">
            <a:extLst>
              <a:ext uri="{FF2B5EF4-FFF2-40B4-BE49-F238E27FC236}">
                <a16:creationId xmlns:a16="http://schemas.microsoft.com/office/drawing/2014/main" id="{2F308AB6-5B1F-15ED-77C0-36E2232FC11C}"/>
              </a:ext>
            </a:extLst>
          </p:cNvPr>
          <p:cNvSpPr>
            <a:spLocks noGrp="1"/>
          </p:cNvSpPr>
          <p:nvPr>
            <p:ph idx="1"/>
          </p:nvPr>
        </p:nvSpPr>
        <p:spPr>
          <a:xfrm>
            <a:off x="777240" y="1825625"/>
            <a:ext cx="10659110" cy="4547466"/>
          </a:xfrm>
        </p:spPr>
        <p:txBody>
          <a:bodyPr>
            <a:normAutofit/>
          </a:bodyPr>
          <a:lstStyle/>
          <a:p>
            <a:pPr marL="514350" indent="-514350">
              <a:buFont typeface="+mj-lt"/>
              <a:buAutoNum type="arabicPeriod"/>
            </a:pPr>
            <a:r>
              <a:rPr lang="en-US" sz="2800" dirty="0"/>
              <a:t>Bolus- </a:t>
            </a:r>
          </a:p>
          <a:p>
            <a:pPr lvl="1"/>
            <a:r>
              <a:rPr lang="en-US" sz="2000" dirty="0"/>
              <a:t>Bolus means the same thing as a single dose, so if I took a bite of a sandwich, I would have consumed one bolus of that sandwich.</a:t>
            </a:r>
          </a:p>
          <a:p>
            <a:pPr lvl="1"/>
            <a:r>
              <a:rPr lang="en-US" sz="2000" dirty="0"/>
              <a:t> Lump of chewed food mixed with saliva primarily located in the mouth and esophagus. </a:t>
            </a:r>
          </a:p>
          <a:p>
            <a:pPr marL="514350" indent="-514350">
              <a:buFont typeface="+mj-lt"/>
              <a:buAutoNum type="arabicPeriod"/>
            </a:pPr>
            <a:r>
              <a:rPr lang="en-US" sz="2800" dirty="0"/>
              <a:t>Chyme-</a:t>
            </a:r>
          </a:p>
          <a:p>
            <a:pPr lvl="1"/>
            <a:r>
              <a:rPr lang="en-US" sz="2000" dirty="0"/>
              <a:t>Partially Digested food mixed with </a:t>
            </a:r>
            <a:r>
              <a:rPr lang="en-US" sz="2000" dirty="0">
                <a:highlight>
                  <a:srgbClr val="FFFF00"/>
                </a:highlight>
              </a:rPr>
              <a:t>Gastric Juices, Pancreatic juices, Bile, and intestinal juices.</a:t>
            </a:r>
          </a:p>
          <a:p>
            <a:pPr lvl="1"/>
            <a:r>
              <a:rPr lang="en-US" sz="2000" dirty="0"/>
              <a:t>Primary located in the Stomach and Large intestine</a:t>
            </a:r>
          </a:p>
          <a:p>
            <a:pPr marL="514350" indent="-514350">
              <a:buFont typeface="+mj-lt"/>
              <a:buAutoNum type="arabicPeriod"/>
            </a:pPr>
            <a:r>
              <a:rPr lang="en-US" sz="2800" dirty="0"/>
              <a:t>Feces</a:t>
            </a:r>
          </a:p>
          <a:p>
            <a:pPr lvl="1"/>
            <a:r>
              <a:rPr lang="en-US" sz="2000" dirty="0"/>
              <a:t>Fully digested waste with a low water content</a:t>
            </a:r>
          </a:p>
          <a:p>
            <a:pPr lvl="1"/>
            <a:r>
              <a:rPr lang="en-US" sz="2000" dirty="0"/>
              <a:t>Found in large intestine to the anus</a:t>
            </a:r>
          </a:p>
          <a:p>
            <a:pPr lvl="1"/>
            <a:endParaRPr lang="en-US" sz="2000" dirty="0"/>
          </a:p>
        </p:txBody>
      </p:sp>
    </p:spTree>
    <p:extLst>
      <p:ext uri="{BB962C8B-B14F-4D97-AF65-F5344CB8AC3E}">
        <p14:creationId xmlns:p14="http://schemas.microsoft.com/office/powerpoint/2010/main" val="2437222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5692-A30F-EB94-0DE0-50292323061D}"/>
              </a:ext>
            </a:extLst>
          </p:cNvPr>
          <p:cNvSpPr>
            <a:spLocks noGrp="1"/>
          </p:cNvSpPr>
          <p:nvPr>
            <p:ph type="title"/>
          </p:nvPr>
        </p:nvSpPr>
        <p:spPr/>
        <p:txBody>
          <a:bodyPr/>
          <a:lstStyle/>
          <a:p>
            <a:r>
              <a:rPr lang="en-US" dirty="0"/>
              <a:t>Peritoneum </a:t>
            </a:r>
          </a:p>
        </p:txBody>
      </p:sp>
      <p:sp>
        <p:nvSpPr>
          <p:cNvPr id="3" name="Content Placeholder 2">
            <a:extLst>
              <a:ext uri="{FF2B5EF4-FFF2-40B4-BE49-F238E27FC236}">
                <a16:creationId xmlns:a16="http://schemas.microsoft.com/office/drawing/2014/main" id="{CF7E3FCD-9853-254E-E43C-80FE3640ED3E}"/>
              </a:ext>
            </a:extLst>
          </p:cNvPr>
          <p:cNvSpPr>
            <a:spLocks noGrp="1"/>
          </p:cNvSpPr>
          <p:nvPr>
            <p:ph idx="1"/>
          </p:nvPr>
        </p:nvSpPr>
        <p:spPr/>
        <p:txBody>
          <a:bodyPr>
            <a:normAutofit/>
          </a:bodyPr>
          <a:lstStyle/>
          <a:p>
            <a:r>
              <a:rPr lang="en-US" dirty="0"/>
              <a:t>The peritoneum is a serous membrane in the abdomen that lines all of its organs and body cavity. </a:t>
            </a:r>
          </a:p>
          <a:p>
            <a:r>
              <a:rPr lang="en-US" dirty="0"/>
              <a:t>The membrane is serous which means it's fluid-filled and has an inner lining and and outer lining. </a:t>
            </a:r>
          </a:p>
          <a:p>
            <a:endParaRPr lang="en-US" dirty="0"/>
          </a:p>
          <a:p>
            <a:pPr marL="0" indent="0" algn="ctr">
              <a:buNone/>
            </a:pPr>
            <a:r>
              <a:rPr lang="en-US" dirty="0"/>
              <a:t>The peritoneum has 2 parts</a:t>
            </a:r>
          </a:p>
          <a:p>
            <a:r>
              <a:rPr lang="en-US" dirty="0"/>
              <a:t>The visceral peritoneum (inner lining) which lines all of the organs in the cavity</a:t>
            </a:r>
          </a:p>
          <a:p>
            <a:r>
              <a:rPr lang="en-US" dirty="0"/>
              <a:t>The parietal* peritoneum (outer lining) is the membrane lining the cavity wall</a:t>
            </a:r>
          </a:p>
          <a:p>
            <a:pPr marL="0" indent="0">
              <a:buNone/>
            </a:pPr>
            <a:endParaRPr lang="en-US" dirty="0"/>
          </a:p>
          <a:p>
            <a:pPr marL="0" indent="0">
              <a:buNone/>
            </a:pPr>
            <a:endParaRPr lang="en-US" dirty="0"/>
          </a:p>
          <a:p>
            <a:pPr marL="0" indent="0">
              <a:buNone/>
            </a:pPr>
            <a:endParaRPr lang="en-US" dirty="0"/>
          </a:p>
          <a:p>
            <a:pPr marL="0" indent="0">
              <a:buNone/>
            </a:pPr>
            <a:r>
              <a:rPr lang="en-US" dirty="0"/>
              <a:t>*(</a:t>
            </a:r>
            <a:r>
              <a:rPr lang="en-US" dirty="0">
                <a:highlight>
                  <a:srgbClr val="FFFF00"/>
                </a:highlight>
              </a:rPr>
              <a:t>parietal means wall)</a:t>
            </a:r>
          </a:p>
        </p:txBody>
      </p:sp>
    </p:spTree>
    <p:extLst>
      <p:ext uri="{BB962C8B-B14F-4D97-AF65-F5344CB8AC3E}">
        <p14:creationId xmlns:p14="http://schemas.microsoft.com/office/powerpoint/2010/main" val="1906933534"/>
      </p:ext>
    </p:extLst>
  </p:cSld>
  <p:clrMapOvr>
    <a:masterClrMapping/>
  </p:clrMapOvr>
</p:sld>
</file>

<file path=ppt/theme/theme1.xml><?xml version="1.0" encoding="utf-8"?>
<a:theme xmlns:a="http://schemas.openxmlformats.org/drawingml/2006/main" name="ConfettiVTI">
  <a:themeElements>
    <a:clrScheme name="AnalogousFromLightSeedRightStep">
      <a:dk1>
        <a:srgbClr val="000000"/>
      </a:dk1>
      <a:lt1>
        <a:srgbClr val="FFFFFF"/>
      </a:lt1>
      <a:dk2>
        <a:srgbClr val="263B22"/>
      </a:dk2>
      <a:lt2>
        <a:srgbClr val="E2E5E8"/>
      </a:lt2>
      <a:accent1>
        <a:srgbClr val="BC9B82"/>
      </a:accent1>
      <a:accent2>
        <a:srgbClr val="AAA274"/>
      </a:accent2>
      <a:accent3>
        <a:srgbClr val="9BA57D"/>
      </a:accent3>
      <a:accent4>
        <a:srgbClr val="87AC75"/>
      </a:accent4>
      <a:accent5>
        <a:srgbClr val="81AC86"/>
      </a:accent5>
      <a:accent6>
        <a:srgbClr val="77AE93"/>
      </a:accent6>
      <a:hlink>
        <a:srgbClr val="5B86A6"/>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176</TotalTime>
  <Words>2387</Words>
  <Application>Microsoft Macintosh PowerPoint</Application>
  <PresentationFormat>Widescreen</PresentationFormat>
  <Paragraphs>229</Paragraphs>
  <Slides>31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Aptos</vt:lpstr>
      <vt:lpstr>Arial</vt:lpstr>
      <vt:lpstr>AvenirNext LT Pro Medium</vt:lpstr>
      <vt:lpstr>Calibri</vt:lpstr>
      <vt:lpstr>Courier New</vt:lpstr>
      <vt:lpstr>Gill Sans Nova</vt:lpstr>
      <vt:lpstr>Helvetica</vt:lpstr>
      <vt:lpstr>Times New Roman</vt:lpstr>
      <vt:lpstr>TT Commons</vt:lpstr>
      <vt:lpstr>ConfettiVTI</vt:lpstr>
      <vt:lpstr>Ch.23 Digestive system</vt:lpstr>
      <vt:lpstr>Intro to Digestive System</vt:lpstr>
      <vt:lpstr>Alimentary Canal</vt:lpstr>
      <vt:lpstr>Alimentary Canal Components</vt:lpstr>
      <vt:lpstr>Accessory organs </vt:lpstr>
      <vt:lpstr>Functions of the Digestive System </vt:lpstr>
      <vt:lpstr>Function Diagram</vt:lpstr>
      <vt:lpstr>Name of nutrient process in GI Tract</vt:lpstr>
      <vt:lpstr>Peritoneum </vt:lpstr>
      <vt:lpstr>Histology of the Alimentary Canal</vt:lpstr>
      <vt:lpstr>Histology part 2</vt:lpstr>
      <vt:lpstr>Histology part 3</vt:lpstr>
      <vt:lpstr>The Mouth </vt:lpstr>
      <vt:lpstr>The Mouth </vt:lpstr>
      <vt:lpstr>The Mouth part 2</vt:lpstr>
      <vt:lpstr>Pharynx and Esophagus</vt:lpstr>
      <vt:lpstr>Pharynx and Esophagus</vt:lpstr>
      <vt:lpstr>Stomach</vt:lpstr>
      <vt:lpstr>Stomach</vt:lpstr>
      <vt:lpstr>Liver and Gallblader</vt:lpstr>
      <vt:lpstr>Liver</vt:lpstr>
      <vt:lpstr>Gallbladder</vt:lpstr>
      <vt:lpstr>Pancreas</vt:lpstr>
      <vt:lpstr>Pancreatic secretory cells </vt:lpstr>
      <vt:lpstr>Pancreas</vt:lpstr>
      <vt:lpstr>Small Intestine and Large Intestine </vt:lpstr>
      <vt:lpstr>Small Intestine</vt:lpstr>
      <vt:lpstr>Small Intestine anatomy</vt:lpstr>
      <vt:lpstr>Large intestine</vt:lpstr>
      <vt:lpstr>Take away pt. 1</vt:lpstr>
      <vt:lpstr>Take away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shane mccaslin</dc:creator>
  <cp:lastModifiedBy>McCaslin, Shane</cp:lastModifiedBy>
  <cp:revision>1</cp:revision>
  <dcterms:created xsi:type="dcterms:W3CDTF">2025-02-06T15:55:35Z</dcterms:created>
  <dcterms:modified xsi:type="dcterms:W3CDTF">2025-02-06T18:51:42Z</dcterms:modified>
</cp:coreProperties>
</file>